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3620"/>
    <a:srgbClr val="E8230E"/>
    <a:srgbClr val="4BB6FF"/>
    <a:srgbClr val="A2E0E6"/>
    <a:srgbClr val="F65422"/>
    <a:srgbClr val="FCC2B2"/>
    <a:srgbClr val="FF3300"/>
    <a:srgbClr val="FF99CC"/>
    <a:srgbClr val="E21E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F6BBB-1527-4097-9FDD-27EED55B6B42}" type="datetimeFigureOut">
              <a:rPr lang="ru-RU" smtClean="0"/>
              <a:t>13.04.2020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59150-D10C-4D3D-80ED-286958AE16C6}" type="slidenum">
              <a:rPr lang="ru-RU" smtClean="0"/>
              <a:t>‹#›</a:t>
            </a:fld>
            <a:endParaRPr lang="ru-RU"/>
          </a:p>
        </p:txBody>
      </p:sp>
    </p:spTree>
    <p:extLst>
      <p:ext uri="{BB962C8B-B14F-4D97-AF65-F5344CB8AC3E}">
        <p14:creationId xmlns:p14="http://schemas.microsoft.com/office/powerpoint/2010/main" val="4075794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Вкладка позволяет вставлять различные элементы, из которых состоит слайд - таблицы, рисунки, схемы, диаграммы, текстовые поля, звуки, гиперссылки и колонтитулы. Вкладка </a:t>
            </a:r>
            <a:r>
              <a:rPr lang="ru-RU" b="1" dirty="0" smtClean="0"/>
              <a:t>Вставка</a:t>
            </a:r>
            <a:r>
              <a:rPr lang="ru-RU" dirty="0" smtClean="0"/>
              <a:t> позволяет вставлять в презентацию </a:t>
            </a:r>
            <a:r>
              <a:rPr lang="ru-RU" dirty="0" err="1" smtClean="0"/>
              <a:t>медиафайлы</a:t>
            </a:r>
            <a:r>
              <a:rPr lang="ru-RU" dirty="0" smtClean="0"/>
              <a:t> (клип, звук, фильм и другие) и добавлять в слайды ряд элементов - таблиц, изображений, диаграмм, графиков, фигур </a:t>
            </a:r>
            <a:r>
              <a:rPr lang="ru-RU" dirty="0" err="1" smtClean="0"/>
              <a:t>Office</a:t>
            </a:r>
            <a:r>
              <a:rPr lang="ru-RU" dirty="0" smtClean="0"/>
              <a:t>, ссылок, текстовых объектов и роликов.</a:t>
            </a:r>
          </a:p>
          <a:p>
            <a:endParaRPr lang="ru-RU" dirty="0"/>
          </a:p>
        </p:txBody>
      </p:sp>
      <p:sp>
        <p:nvSpPr>
          <p:cNvPr id="4" name="Номер слайда 3"/>
          <p:cNvSpPr>
            <a:spLocks noGrp="1"/>
          </p:cNvSpPr>
          <p:nvPr>
            <p:ph type="sldNum" sz="quarter" idx="10"/>
          </p:nvPr>
        </p:nvSpPr>
        <p:spPr/>
        <p:txBody>
          <a:bodyPr/>
          <a:lstStyle/>
          <a:p>
            <a:fld id="{5E959150-D10C-4D3D-80ED-286958AE16C6}" type="slidenum">
              <a:rPr lang="ru-RU" smtClean="0"/>
              <a:t>8</a:t>
            </a:fld>
            <a:endParaRPr lang="ru-RU"/>
          </a:p>
        </p:txBody>
      </p:sp>
    </p:spTree>
    <p:extLst>
      <p:ext uri="{BB962C8B-B14F-4D97-AF65-F5344CB8AC3E}">
        <p14:creationId xmlns:p14="http://schemas.microsoft.com/office/powerpoint/2010/main" val="170176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Вкладка </a:t>
            </a:r>
            <a:r>
              <a:rPr lang="ru-RU" b="1" dirty="0" smtClean="0"/>
              <a:t>Дизайн</a:t>
            </a:r>
            <a:r>
              <a:rPr lang="ru-RU" dirty="0" smtClean="0"/>
              <a:t> помогает пользователю оформить дизайн презентации на основе наборов стилей оформления слайдов. Вкладка содержит все необходимое для настройки внешнего вида презентации. Команды на этой вкладке предназначены для выбора ориентации страницы, темы презентации, оформления фона слайда и упорядочивания объектов слайда. Вкладка позволяет выбирать общий вид слайда, фоновый рисунок, шрифты и цветовую схему. После этого можно настроить параметры слайда более детально.</a:t>
            </a:r>
          </a:p>
          <a:p>
            <a:endParaRPr lang="ru-RU" dirty="0"/>
          </a:p>
        </p:txBody>
      </p:sp>
      <p:sp>
        <p:nvSpPr>
          <p:cNvPr id="4" name="Номер слайда 3"/>
          <p:cNvSpPr>
            <a:spLocks noGrp="1"/>
          </p:cNvSpPr>
          <p:nvPr>
            <p:ph type="sldNum" sz="quarter" idx="10"/>
          </p:nvPr>
        </p:nvSpPr>
        <p:spPr/>
        <p:txBody>
          <a:bodyPr/>
          <a:lstStyle/>
          <a:p>
            <a:fld id="{5E959150-D10C-4D3D-80ED-286958AE16C6}" type="slidenum">
              <a:rPr lang="ru-RU" smtClean="0"/>
              <a:t>9</a:t>
            </a:fld>
            <a:endParaRPr lang="ru-RU"/>
          </a:p>
        </p:txBody>
      </p:sp>
    </p:spTree>
    <p:extLst>
      <p:ext uri="{BB962C8B-B14F-4D97-AF65-F5344CB8AC3E}">
        <p14:creationId xmlns:p14="http://schemas.microsoft.com/office/powerpoint/2010/main" val="131031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Вкладка содержит команды для настройки, репетиции и показа слайд-шоу. Здесь также есть команды для записи голоса, настройки сдвоенных мониторов и изменения разрешения изображения. Показ слайдов: подготовка к показу, предварительный просмотр слайдов, настройка параметров показа, запись речевого сопровождения. Вкладка позволяет выбирать определенный слайд, с которого начинается показ, записать речевое сопровождение, просмотреть все слайды и выполнять другие подготовительные действия.</a:t>
            </a:r>
          </a:p>
          <a:p>
            <a:endParaRPr lang="ru-RU" dirty="0"/>
          </a:p>
        </p:txBody>
      </p:sp>
      <p:sp>
        <p:nvSpPr>
          <p:cNvPr id="4" name="Номер слайда 3"/>
          <p:cNvSpPr>
            <a:spLocks noGrp="1"/>
          </p:cNvSpPr>
          <p:nvPr>
            <p:ph type="sldNum" sz="quarter" idx="10"/>
          </p:nvPr>
        </p:nvSpPr>
        <p:spPr/>
        <p:txBody>
          <a:bodyPr/>
          <a:lstStyle/>
          <a:p>
            <a:fld id="{5E959150-D10C-4D3D-80ED-286958AE16C6}" type="slidenum">
              <a:rPr lang="ru-RU" smtClean="0"/>
              <a:t>12</a:t>
            </a:fld>
            <a:endParaRPr lang="ru-RU"/>
          </a:p>
        </p:txBody>
      </p:sp>
    </p:spTree>
    <p:extLst>
      <p:ext uri="{BB962C8B-B14F-4D97-AF65-F5344CB8AC3E}">
        <p14:creationId xmlns:p14="http://schemas.microsoft.com/office/powerpoint/2010/main" val="359762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Кроме того, здесь вы найдете команды для добавления, просмотра и обработки комментариев в документе. Здесь производится проверка правописания и добавление примечаний.</a:t>
            </a:r>
          </a:p>
          <a:p>
            <a:endParaRPr lang="ru-RU" dirty="0"/>
          </a:p>
        </p:txBody>
      </p:sp>
      <p:sp>
        <p:nvSpPr>
          <p:cNvPr id="4" name="Номер слайда 3"/>
          <p:cNvSpPr>
            <a:spLocks noGrp="1"/>
          </p:cNvSpPr>
          <p:nvPr>
            <p:ph type="sldNum" sz="quarter" idx="10"/>
          </p:nvPr>
        </p:nvSpPr>
        <p:spPr/>
        <p:txBody>
          <a:bodyPr/>
          <a:lstStyle/>
          <a:p>
            <a:fld id="{5E959150-D10C-4D3D-80ED-286958AE16C6}" type="slidenum">
              <a:rPr lang="ru-RU" smtClean="0"/>
              <a:t>13</a:t>
            </a:fld>
            <a:endParaRPr lang="ru-RU"/>
          </a:p>
        </p:txBody>
      </p:sp>
    </p:spTree>
    <p:extLst>
      <p:ext uri="{BB962C8B-B14F-4D97-AF65-F5344CB8AC3E}">
        <p14:creationId xmlns:p14="http://schemas.microsoft.com/office/powerpoint/2010/main" val="379477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Вкладка позволяет быстро переключиться в режим заметок, включать линии сетки или упорядочивать все открытые презентации в окне. На вкладке вид имеются инструменты для переключения режимов просмотра, отображение сетки, упорядочение окон. Вкладка </a:t>
            </a:r>
            <a:r>
              <a:rPr lang="ru-RU" b="1" dirty="0" smtClean="0"/>
              <a:t>Вид</a:t>
            </a:r>
            <a:r>
              <a:rPr lang="ru-RU" dirty="0" smtClean="0"/>
              <a:t> содержит инструменты упорядочения и масштабирования презентации, сортировщик слайдов, линейку и макросы.</a:t>
            </a:r>
          </a:p>
          <a:p>
            <a:endParaRPr lang="ru-RU" dirty="0" smtClean="0"/>
          </a:p>
          <a:p>
            <a:endParaRPr lang="ru-RU" dirty="0"/>
          </a:p>
        </p:txBody>
      </p:sp>
      <p:sp>
        <p:nvSpPr>
          <p:cNvPr id="4" name="Номер слайда 3"/>
          <p:cNvSpPr>
            <a:spLocks noGrp="1"/>
          </p:cNvSpPr>
          <p:nvPr>
            <p:ph type="sldNum" sz="quarter" idx="10"/>
          </p:nvPr>
        </p:nvSpPr>
        <p:spPr/>
        <p:txBody>
          <a:bodyPr/>
          <a:lstStyle/>
          <a:p>
            <a:fld id="{5E959150-D10C-4D3D-80ED-286958AE16C6}" type="slidenum">
              <a:rPr lang="ru-RU" smtClean="0"/>
              <a:t>14</a:t>
            </a:fld>
            <a:endParaRPr lang="ru-RU"/>
          </a:p>
        </p:txBody>
      </p:sp>
    </p:spTree>
    <p:extLst>
      <p:ext uri="{BB962C8B-B14F-4D97-AF65-F5344CB8AC3E}">
        <p14:creationId xmlns:p14="http://schemas.microsoft.com/office/powerpoint/2010/main" val="345401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стартовом окне программы </a:t>
            </a:r>
            <a:r>
              <a:rPr lang="ru-RU" dirty="0" err="1" smtClean="0"/>
              <a:t>Office</a:t>
            </a:r>
            <a:r>
              <a:rPr lang="ru-RU" dirty="0" smtClean="0"/>
              <a:t> </a:t>
            </a:r>
            <a:r>
              <a:rPr lang="ru-RU" dirty="0" err="1" smtClean="0"/>
              <a:t>PowerPoint</a:t>
            </a:r>
            <a:r>
              <a:rPr lang="ru-RU" dirty="0" smtClean="0"/>
              <a:t> 2010 слайд, который автоматически появляется в презентации, содержит </a:t>
            </a:r>
            <a:r>
              <a:rPr lang="ru-RU" dirty="0" err="1" smtClean="0"/>
              <a:t>два</a:t>
            </a:r>
            <a:r>
              <a:rPr lang="ru-RU" i="1" dirty="0" err="1" smtClean="0"/>
              <a:t>прототипа</a:t>
            </a:r>
            <a:r>
              <a:rPr lang="ru-RU" dirty="0" smtClean="0"/>
              <a:t> (две пунктирных рамки), один из которых отформатирован для заголовка, а второй - для подзаголовка. Порядок прототипов на слайде называется </a:t>
            </a:r>
            <a:r>
              <a:rPr lang="ru-RU" i="1" dirty="0" smtClean="0"/>
              <a:t>макетом</a:t>
            </a:r>
            <a:r>
              <a:rPr lang="ru-RU" dirty="0" smtClean="0"/>
              <a:t>.</a:t>
            </a:r>
          </a:p>
          <a:p>
            <a:endParaRPr lang="ru-RU" dirty="0"/>
          </a:p>
        </p:txBody>
      </p:sp>
      <p:sp>
        <p:nvSpPr>
          <p:cNvPr id="4" name="Номер слайда 3"/>
          <p:cNvSpPr>
            <a:spLocks noGrp="1"/>
          </p:cNvSpPr>
          <p:nvPr>
            <p:ph type="sldNum" sz="quarter" idx="10"/>
          </p:nvPr>
        </p:nvSpPr>
        <p:spPr/>
        <p:txBody>
          <a:bodyPr/>
          <a:lstStyle/>
          <a:p>
            <a:fld id="{5E959150-D10C-4D3D-80ED-286958AE16C6}" type="slidenum">
              <a:rPr lang="ru-RU" smtClean="0"/>
              <a:t>17</a:t>
            </a:fld>
            <a:endParaRPr lang="ru-RU"/>
          </a:p>
        </p:txBody>
      </p:sp>
    </p:spTree>
    <p:extLst>
      <p:ext uri="{BB962C8B-B14F-4D97-AF65-F5344CB8AC3E}">
        <p14:creationId xmlns:p14="http://schemas.microsoft.com/office/powerpoint/2010/main" val="98204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13.04.2020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13.04.2020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BB6FF">
                <a:alpha val="57647"/>
              </a:srgbClr>
            </a:gs>
            <a:gs pos="30000">
              <a:srgbClr val="A2E0E6">
                <a:alpha val="65882"/>
              </a:srgbClr>
            </a:gs>
            <a:gs pos="64999">
              <a:srgbClr val="F65422">
                <a:alpha val="83922"/>
              </a:srgbClr>
            </a:gs>
            <a:gs pos="89999">
              <a:srgbClr val="FCC2B2">
                <a:alpha val="78824"/>
              </a:srgbClr>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862060"/>
            <a:ext cx="7772400" cy="1470025"/>
          </a:xfrm>
        </p:spPr>
        <p:txBody>
          <a:bodyPr/>
          <a:lstStyle/>
          <a:p>
            <a:r>
              <a:rPr lang="ru-RU" b="1" dirty="0" smtClean="0"/>
              <a:t>Первое знакомство</a:t>
            </a:r>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060848"/>
            <a:ext cx="4572000" cy="162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0464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72" r="3996" b="69566"/>
          <a:stretch/>
        </p:blipFill>
        <p:spPr bwMode="auto">
          <a:xfrm>
            <a:off x="-16895" y="1276145"/>
            <a:ext cx="9160895" cy="229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Группа 5"/>
          <p:cNvGrpSpPr/>
          <p:nvPr/>
        </p:nvGrpSpPr>
        <p:grpSpPr>
          <a:xfrm>
            <a:off x="395536" y="4460919"/>
            <a:ext cx="8064896" cy="1200329"/>
            <a:chOff x="395536" y="4005064"/>
            <a:chExt cx="8064896" cy="1200329"/>
          </a:xfrm>
        </p:grpSpPr>
        <p:sp>
          <p:nvSpPr>
            <p:cNvPr id="5" name="Скругленный прямоугольник 4"/>
            <p:cNvSpPr/>
            <p:nvPr/>
          </p:nvSpPr>
          <p:spPr>
            <a:xfrm>
              <a:off x="395536" y="4005064"/>
              <a:ext cx="8064896" cy="1008112"/>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539552" y="4005064"/>
              <a:ext cx="7704856" cy="1200329"/>
            </a:xfrm>
            <a:prstGeom prst="rect">
              <a:avLst/>
            </a:prstGeom>
            <a:noFill/>
          </p:spPr>
          <p:txBody>
            <a:bodyPr wrap="square" rtlCol="0">
              <a:spAutoFit/>
            </a:bodyPr>
            <a:lstStyle/>
            <a:p>
              <a:r>
                <a:rPr lang="ru-RU" b="1" dirty="0"/>
                <a:t>Переходы</a:t>
              </a:r>
              <a:r>
                <a:rPr lang="ru-RU" dirty="0"/>
                <a:t>. На ней можно установить переходы между слайдами, задать звук из коллекции звуков, указать на порядок смены слайдов, задать время демонстрации каждого слайда.</a:t>
              </a:r>
            </a:p>
            <a:p>
              <a:endParaRPr lang="ru-RU" dirty="0"/>
            </a:p>
          </p:txBody>
        </p:sp>
      </p:grpSp>
      <p:cxnSp>
        <p:nvCxnSpPr>
          <p:cNvPr id="8" name="Прямая со стрелкой 7"/>
          <p:cNvCxnSpPr/>
          <p:nvPr/>
        </p:nvCxnSpPr>
        <p:spPr>
          <a:xfrm flipH="1" flipV="1">
            <a:off x="2339752" y="1628802"/>
            <a:ext cx="864096" cy="283211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250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05" r="2969" b="67787"/>
          <a:stretch/>
        </p:blipFill>
        <p:spPr bwMode="auto">
          <a:xfrm>
            <a:off x="0" y="1412777"/>
            <a:ext cx="914400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Группа 3"/>
          <p:cNvGrpSpPr/>
          <p:nvPr/>
        </p:nvGrpSpPr>
        <p:grpSpPr>
          <a:xfrm>
            <a:off x="395536" y="4255928"/>
            <a:ext cx="8064896" cy="1693352"/>
            <a:chOff x="395536" y="3861048"/>
            <a:chExt cx="8064896" cy="1693352"/>
          </a:xfrm>
        </p:grpSpPr>
        <p:sp>
          <p:nvSpPr>
            <p:cNvPr id="3" name="Скругленный прямоугольник 2"/>
            <p:cNvSpPr/>
            <p:nvPr/>
          </p:nvSpPr>
          <p:spPr>
            <a:xfrm>
              <a:off x="395536" y="3861048"/>
              <a:ext cx="8064896" cy="1693352"/>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560" y="4077072"/>
              <a:ext cx="7632848" cy="1477328"/>
            </a:xfrm>
            <a:prstGeom prst="rect">
              <a:avLst/>
            </a:prstGeom>
            <a:noFill/>
          </p:spPr>
          <p:txBody>
            <a:bodyPr wrap="square" rtlCol="0">
              <a:spAutoFit/>
            </a:bodyPr>
            <a:lstStyle/>
            <a:p>
              <a:r>
                <a:rPr lang="ru-RU" b="1" dirty="0"/>
                <a:t>Анимация</a:t>
              </a:r>
              <a:r>
                <a:rPr lang="ru-RU" dirty="0"/>
                <a:t>. Вкладка служит для организации переходов между слайдами. Вкладка содержит инструменты для добавления анимационных объектов и звуков, эффектов перехода и выбора временных интервалов. На вкладке производится настройка эффектов анимации и перехода между слайдами.</a:t>
              </a:r>
            </a:p>
            <a:p>
              <a:endParaRPr lang="ru-RU" dirty="0"/>
            </a:p>
          </p:txBody>
        </p:sp>
      </p:grpSp>
      <p:cxnSp>
        <p:nvCxnSpPr>
          <p:cNvPr id="6" name="Прямая со стрелкой 5"/>
          <p:cNvCxnSpPr/>
          <p:nvPr/>
        </p:nvCxnSpPr>
        <p:spPr>
          <a:xfrm flipH="1" flipV="1">
            <a:off x="2915816" y="1772816"/>
            <a:ext cx="720080" cy="24831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018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3" r="7318" b="67673"/>
          <a:stretch/>
        </p:blipFill>
        <p:spPr bwMode="auto">
          <a:xfrm>
            <a:off x="0" y="1293222"/>
            <a:ext cx="9144000" cy="213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кругленный прямоугольник 2"/>
          <p:cNvSpPr/>
          <p:nvPr/>
        </p:nvSpPr>
        <p:spPr>
          <a:xfrm>
            <a:off x="395536" y="4725144"/>
            <a:ext cx="8064896" cy="1622214"/>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539552" y="4870030"/>
            <a:ext cx="7776864" cy="1477328"/>
          </a:xfrm>
          <a:prstGeom prst="rect">
            <a:avLst/>
          </a:prstGeom>
          <a:noFill/>
        </p:spPr>
        <p:txBody>
          <a:bodyPr wrap="square" rtlCol="0">
            <a:spAutoFit/>
          </a:bodyPr>
          <a:lstStyle/>
          <a:p>
            <a:r>
              <a:rPr lang="ru-RU" b="1" dirty="0"/>
              <a:t>Показ слайдов</a:t>
            </a:r>
            <a:r>
              <a:rPr lang="ru-RU" dirty="0"/>
              <a:t>. Вкладка предназначена для организации параметров демонстрации слайдов. </a:t>
            </a:r>
            <a:endParaRPr lang="ru-RU" dirty="0" smtClean="0"/>
          </a:p>
          <a:p>
            <a:r>
              <a:rPr lang="ru-RU" dirty="0" smtClean="0"/>
              <a:t>Для </a:t>
            </a:r>
            <a:r>
              <a:rPr lang="ru-RU" dirty="0"/>
              <a:t>того</a:t>
            </a:r>
            <a:r>
              <a:rPr lang="ru-RU" dirty="0" smtClean="0"/>
              <a:t>, чтобы </a:t>
            </a:r>
            <a:r>
              <a:rPr lang="ru-RU" dirty="0"/>
              <a:t>включить </a:t>
            </a:r>
            <a:r>
              <a:rPr lang="ru-RU" dirty="0" smtClean="0"/>
              <a:t>демонстрацию слайдов  можно </a:t>
            </a:r>
            <a:r>
              <a:rPr lang="ru-RU" dirty="0"/>
              <a:t>нажать кнопку </a:t>
            </a:r>
            <a:r>
              <a:rPr lang="en-US" b="1" dirty="0"/>
              <a:t>F</a:t>
            </a:r>
            <a:r>
              <a:rPr lang="ru-RU" b="1" dirty="0" smtClean="0"/>
              <a:t>5, выйти </a:t>
            </a:r>
            <a:r>
              <a:rPr lang="en-US" b="1" dirty="0" smtClean="0"/>
              <a:t>Esc</a:t>
            </a:r>
            <a:endParaRPr lang="ru-RU" b="1" dirty="0"/>
          </a:p>
          <a:p>
            <a:endParaRPr lang="ru-RU" dirty="0"/>
          </a:p>
        </p:txBody>
      </p:sp>
      <p:cxnSp>
        <p:nvCxnSpPr>
          <p:cNvPr id="5" name="Прямая со стрелкой 4"/>
          <p:cNvCxnSpPr/>
          <p:nvPr/>
        </p:nvCxnSpPr>
        <p:spPr>
          <a:xfrm flipV="1">
            <a:off x="3491880" y="1556792"/>
            <a:ext cx="288032" cy="316835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2418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203" r="14018" b="65805"/>
          <a:stretch/>
        </p:blipFill>
        <p:spPr bwMode="auto">
          <a:xfrm>
            <a:off x="1" y="1326690"/>
            <a:ext cx="9143999" cy="217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кругленный прямоугольник 3"/>
          <p:cNvSpPr/>
          <p:nvPr/>
        </p:nvSpPr>
        <p:spPr>
          <a:xfrm>
            <a:off x="395536" y="4941168"/>
            <a:ext cx="8064896" cy="1080120"/>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539552" y="4941168"/>
            <a:ext cx="7920880" cy="923330"/>
          </a:xfrm>
          <a:prstGeom prst="rect">
            <a:avLst/>
          </a:prstGeom>
          <a:noFill/>
        </p:spPr>
        <p:txBody>
          <a:bodyPr wrap="square" rtlCol="0">
            <a:spAutoFit/>
          </a:bodyPr>
          <a:lstStyle/>
          <a:p>
            <a:r>
              <a:rPr lang="ru-RU" b="1" dirty="0"/>
              <a:t>Рецензирование</a:t>
            </a:r>
            <a:r>
              <a:rPr lang="ru-RU" dirty="0"/>
              <a:t>. Вкладка содержит создание примечаний и защиты презентации. Вкладка имеет инструменты для проверки орфографии и тезаурус, а также средства перевода и исследования. </a:t>
            </a:r>
          </a:p>
        </p:txBody>
      </p:sp>
      <p:cxnSp>
        <p:nvCxnSpPr>
          <p:cNvPr id="6" name="Прямая со стрелкой 5"/>
          <p:cNvCxnSpPr/>
          <p:nvPr/>
        </p:nvCxnSpPr>
        <p:spPr>
          <a:xfrm flipV="1">
            <a:off x="3347864" y="1556792"/>
            <a:ext cx="1440160" cy="338437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324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63" r="11357" b="68008"/>
          <a:stretch/>
        </p:blipFill>
        <p:spPr bwMode="auto">
          <a:xfrm>
            <a:off x="-19107" y="1412776"/>
            <a:ext cx="9163107"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кругленный прямоугольник 2"/>
          <p:cNvSpPr/>
          <p:nvPr/>
        </p:nvSpPr>
        <p:spPr>
          <a:xfrm>
            <a:off x="395536" y="4941167"/>
            <a:ext cx="8064896" cy="1344345"/>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539552" y="4964975"/>
            <a:ext cx="7776864" cy="1200329"/>
          </a:xfrm>
          <a:prstGeom prst="rect">
            <a:avLst/>
          </a:prstGeom>
          <a:noFill/>
        </p:spPr>
        <p:txBody>
          <a:bodyPr wrap="square" rtlCol="0">
            <a:spAutoFit/>
          </a:bodyPr>
          <a:lstStyle/>
          <a:p>
            <a:r>
              <a:rPr lang="ru-RU" b="1" dirty="0"/>
              <a:t>Вид</a:t>
            </a:r>
            <a:r>
              <a:rPr lang="ru-RU" dirty="0"/>
              <a:t>. Вкладка содержит набор различных опций представления презентации. С их помощью можно выбирать традиционные представления </a:t>
            </a:r>
            <a:r>
              <a:rPr lang="ru-RU" dirty="0" err="1"/>
              <a:t>PowerPoint</a:t>
            </a:r>
            <a:r>
              <a:rPr lang="ru-RU" dirty="0"/>
              <a:t>, применять линейку, настраивать цвета и оттенки серого, а также работать с </a:t>
            </a:r>
            <a:r>
              <a:rPr lang="ru-RU" i="1" dirty="0"/>
              <a:t>окнами презентации</a:t>
            </a:r>
            <a:r>
              <a:rPr lang="ru-RU" dirty="0"/>
              <a:t>. </a:t>
            </a:r>
          </a:p>
        </p:txBody>
      </p:sp>
      <p:cxnSp>
        <p:nvCxnSpPr>
          <p:cNvPr id="5" name="Прямая со стрелкой 4"/>
          <p:cNvCxnSpPr/>
          <p:nvPr/>
        </p:nvCxnSpPr>
        <p:spPr>
          <a:xfrm flipV="1">
            <a:off x="3347864" y="1700808"/>
            <a:ext cx="2088232" cy="324036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155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84"/>
            <a:ext cx="8229600" cy="1143000"/>
          </a:xfrm>
        </p:spPr>
        <p:txBody>
          <a:bodyPr/>
          <a:lstStyle/>
          <a:p>
            <a:r>
              <a:rPr lang="ru-RU" dirty="0" smtClean="0"/>
              <a:t>Панель быстрого доступа</a:t>
            </a: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268760"/>
            <a:ext cx="5112568" cy="293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4365104"/>
            <a:ext cx="8352928" cy="2246769"/>
          </a:xfrm>
          <a:prstGeom prst="rect">
            <a:avLst/>
          </a:prstGeom>
          <a:noFill/>
        </p:spPr>
        <p:txBody>
          <a:bodyPr wrap="square" rtlCol="0">
            <a:spAutoFit/>
          </a:bodyPr>
          <a:lstStyle/>
          <a:p>
            <a:r>
              <a:rPr lang="ru-RU" sz="2000" dirty="0"/>
              <a:t>При работе над презентацией приходится выполнять общие или повторяющиеся </a:t>
            </a:r>
            <a:r>
              <a:rPr lang="ru-RU" sz="2000" i="1" dirty="0"/>
              <a:t>операции</a:t>
            </a:r>
            <a:r>
              <a:rPr lang="ru-RU" sz="2000" dirty="0"/>
              <a:t>, которые не связаны с конкретным этапом работы, например, сохранять </a:t>
            </a:r>
            <a:r>
              <a:rPr lang="ru-RU" sz="2000" i="1" dirty="0"/>
              <a:t>файл</a:t>
            </a:r>
            <a:r>
              <a:rPr lang="ru-RU" sz="2000" dirty="0"/>
              <a:t> или отменять выполненные действия. Для таких команд существует панель быстрого доступа. Это небольшая </a:t>
            </a:r>
            <a:r>
              <a:rPr lang="ru-RU" sz="2000" i="1" dirty="0"/>
              <a:t>группа</a:t>
            </a:r>
            <a:r>
              <a:rPr lang="ru-RU" sz="2000" dirty="0"/>
              <a:t> кнопок слева над </a:t>
            </a:r>
            <a:r>
              <a:rPr lang="ru-RU" sz="2000" dirty="0" smtClean="0"/>
              <a:t>лентой. </a:t>
            </a:r>
            <a:r>
              <a:rPr lang="ru-RU" sz="2000" dirty="0"/>
              <a:t>Иначе говоря, на эту панель вынесены самые главные команды, которые могут пригодиться во время работы в любом режиме.</a:t>
            </a:r>
          </a:p>
        </p:txBody>
      </p:sp>
    </p:spTree>
    <p:extLst>
      <p:ext uri="{BB962C8B-B14F-4D97-AF65-F5344CB8AC3E}">
        <p14:creationId xmlns:p14="http://schemas.microsoft.com/office/powerpoint/2010/main" val="2207146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9392"/>
            <a:ext cx="8229600" cy="1143000"/>
          </a:xfrm>
        </p:spPr>
        <p:txBody>
          <a:bodyPr/>
          <a:lstStyle/>
          <a:p>
            <a:r>
              <a:rPr lang="ru-RU" dirty="0" smtClean="0"/>
              <a:t>Режимы просмотра презентации</a:t>
            </a:r>
            <a:endParaRPr lang="ru-R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340768"/>
            <a:ext cx="6261570" cy="266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4509120"/>
            <a:ext cx="8064896" cy="1631216"/>
          </a:xfrm>
          <a:prstGeom prst="rect">
            <a:avLst/>
          </a:prstGeom>
          <a:noFill/>
        </p:spPr>
        <p:txBody>
          <a:bodyPr wrap="square" rtlCol="0">
            <a:spAutoFit/>
          </a:bodyPr>
          <a:lstStyle/>
          <a:p>
            <a:r>
              <a:rPr lang="ru-RU" sz="2000" dirty="0"/>
              <a:t>При работе в приложении </a:t>
            </a:r>
            <a:r>
              <a:rPr lang="ru-RU" sz="2000" dirty="0" err="1"/>
              <a:t>PowerPoint</a:t>
            </a:r>
            <a:r>
              <a:rPr lang="ru-RU" sz="2000" dirty="0"/>
              <a:t> приходится часто менять режим просмотра. Эту операцию можно выполнить с помощью кнопок, расположенных в нижней части главного окна </a:t>
            </a:r>
            <a:r>
              <a:rPr lang="ru-RU" sz="2000" dirty="0" smtClean="0"/>
              <a:t>программы. </a:t>
            </a:r>
            <a:r>
              <a:rPr lang="ru-RU" sz="2000" dirty="0"/>
              <a:t>Ползунок </a:t>
            </a:r>
            <a:r>
              <a:rPr lang="ru-RU" sz="2000" b="1" dirty="0"/>
              <a:t>Масштаб</a:t>
            </a:r>
            <a:r>
              <a:rPr lang="ru-RU" sz="2000" dirty="0"/>
              <a:t> полезен при необходимости увеличить или уменьшить определенный элемент в презентации</a:t>
            </a:r>
            <a:r>
              <a:rPr lang="ru-RU" sz="2000" dirty="0" smtClean="0"/>
              <a:t>.</a:t>
            </a:r>
          </a:p>
        </p:txBody>
      </p:sp>
    </p:spTree>
    <p:extLst>
      <p:ext uri="{BB962C8B-B14F-4D97-AF65-F5344CB8AC3E}">
        <p14:creationId xmlns:p14="http://schemas.microsoft.com/office/powerpoint/2010/main" val="2773538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43000"/>
          </a:xfrm>
        </p:spPr>
        <p:txBody>
          <a:bodyPr>
            <a:normAutofit fontScale="90000"/>
          </a:bodyPr>
          <a:lstStyle/>
          <a:p>
            <a:r>
              <a:rPr lang="ru-RU" dirty="0" smtClean="0"/>
              <a:t>Выбор макета при добавлении нового слайда</a:t>
            </a:r>
            <a:endParaRPr lang="ru-RU" dirty="0"/>
          </a:p>
        </p:txBody>
      </p:sp>
      <p:sp>
        <p:nvSpPr>
          <p:cNvPr id="3" name="Объект 2"/>
          <p:cNvSpPr>
            <a:spLocks noGrp="1"/>
          </p:cNvSpPr>
          <p:nvPr>
            <p:ph idx="1"/>
          </p:nvPr>
        </p:nvSpPr>
        <p:spPr>
          <a:xfrm>
            <a:off x="457200" y="1340768"/>
            <a:ext cx="8229600" cy="4525963"/>
          </a:xfrm>
        </p:spPr>
        <p:txBody>
          <a:bodyPr>
            <a:normAutofit/>
          </a:bodyPr>
          <a:lstStyle/>
          <a:p>
            <a:pPr marL="0" indent="0">
              <a:buNone/>
            </a:pPr>
            <a:r>
              <a:rPr lang="ru-RU" sz="2000" dirty="0"/>
              <a:t>Пришло время познакомиться со </a:t>
            </a:r>
            <a:r>
              <a:rPr lang="ru-RU" sz="2000" i="1" dirty="0"/>
              <a:t>слайдами</a:t>
            </a:r>
            <a:r>
              <a:rPr lang="ru-RU" sz="2000" dirty="0"/>
              <a:t>, то есть теми "кирпичиками", из которых мы будем строить презентацию. Начнем с понятия макета слайда, добавления, удаления и изменения порядка слайдов.</a:t>
            </a:r>
          </a:p>
          <a:p>
            <a:pPr marL="0" indent="0">
              <a:buNone/>
            </a:pPr>
            <a:endParaRPr lang="ru-R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492896"/>
            <a:ext cx="5832648" cy="409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703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72011"/>
            <a:ext cx="4392488" cy="4401205"/>
          </a:xfrm>
          <a:prstGeom prst="rect">
            <a:avLst/>
          </a:prstGeom>
          <a:noFill/>
        </p:spPr>
        <p:txBody>
          <a:bodyPr wrap="square" rtlCol="0">
            <a:spAutoFit/>
          </a:bodyPr>
          <a:lstStyle/>
          <a:p>
            <a:r>
              <a:rPr lang="ru-RU" sz="2000" dirty="0"/>
              <a:t>При вставке в презентацию нового слайда, к нему автоматически применяется </a:t>
            </a:r>
            <a:r>
              <a:rPr lang="ru-RU" sz="2000" i="1" dirty="0"/>
              <a:t>макет</a:t>
            </a:r>
            <a:r>
              <a:rPr lang="ru-RU" sz="2000" dirty="0"/>
              <a:t>. </a:t>
            </a:r>
            <a:r>
              <a:rPr lang="ru-RU" sz="2000" i="1" dirty="0"/>
              <a:t>Макет</a:t>
            </a:r>
            <a:r>
              <a:rPr lang="ru-RU" sz="2000" dirty="0"/>
              <a:t> можно выбрать перед вставкой слайда. Чтобы одновременно с добавлением слайда в презентацию выбрать </a:t>
            </a:r>
            <a:r>
              <a:rPr lang="ru-RU" sz="2000" i="1" dirty="0"/>
              <a:t>макет</a:t>
            </a:r>
            <a:r>
              <a:rPr lang="ru-RU" sz="2000" dirty="0"/>
              <a:t> нового слайда в стартовом окне программы </a:t>
            </a:r>
            <a:r>
              <a:rPr lang="ru-RU" sz="2000" dirty="0" err="1"/>
              <a:t>Office</a:t>
            </a:r>
            <a:r>
              <a:rPr lang="ru-RU" sz="2000" dirty="0"/>
              <a:t> </a:t>
            </a:r>
            <a:r>
              <a:rPr lang="ru-RU" sz="2000" dirty="0" err="1"/>
              <a:t>PowerPoint</a:t>
            </a:r>
            <a:r>
              <a:rPr lang="ru-RU" sz="2000" dirty="0"/>
              <a:t> </a:t>
            </a:r>
            <a:r>
              <a:rPr lang="ru-RU" sz="2000" dirty="0" smtClean="0"/>
              <a:t> </a:t>
            </a:r>
            <a:r>
              <a:rPr lang="ru-RU" sz="2000" dirty="0"/>
              <a:t>на </a:t>
            </a:r>
            <a:r>
              <a:rPr lang="ru-RU" sz="2000" dirty="0" smtClean="0"/>
              <a:t>вкладке</a:t>
            </a:r>
            <a:r>
              <a:rPr lang="ru-RU" sz="2000" dirty="0"/>
              <a:t> </a:t>
            </a:r>
            <a:r>
              <a:rPr lang="ru-RU" sz="2000" b="1" dirty="0"/>
              <a:t>Главная</a:t>
            </a:r>
            <a:r>
              <a:rPr lang="ru-RU" sz="2000" dirty="0"/>
              <a:t> щелкните на кнопке рядом со значком </a:t>
            </a:r>
            <a:r>
              <a:rPr lang="ru-RU" sz="2000" b="1" dirty="0"/>
              <a:t>Создать слайд</a:t>
            </a:r>
            <a:r>
              <a:rPr lang="ru-RU" sz="2000" dirty="0"/>
              <a:t>. Появится коллекция эскизов различных доступных макетов </a:t>
            </a:r>
            <a:r>
              <a:rPr lang="ru-RU" sz="2000" dirty="0" smtClean="0"/>
              <a:t>слайдов.</a:t>
            </a:r>
            <a:endParaRPr lang="ru-RU"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851123"/>
            <a:ext cx="3888432"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00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968" y="476672"/>
            <a:ext cx="4680520" cy="3170099"/>
          </a:xfrm>
          <a:prstGeom prst="rect">
            <a:avLst/>
          </a:prstGeom>
          <a:noFill/>
        </p:spPr>
        <p:txBody>
          <a:bodyPr wrap="square" rtlCol="0">
            <a:spAutoFit/>
          </a:bodyPr>
          <a:lstStyle/>
          <a:p>
            <a:r>
              <a:rPr lang="ru-RU" sz="2000" dirty="0"/>
              <a:t>В данном окне название определяет назначение каждого из макетов. Прототипы с цветными значками (таких здесь шесть) могут содержать текст, но в них также можно щелкнуть эти значки, чтобы автоматически вставить изображенные такими значками объекты (таблицу, диаграмму, рисунок </a:t>
            </a:r>
            <a:r>
              <a:rPr lang="ru-RU" sz="2000" dirty="0" err="1"/>
              <a:t>SmartArt</a:t>
            </a:r>
            <a:r>
              <a:rPr lang="ru-RU" sz="2000" dirty="0"/>
              <a:t>, рисунок из файла, картинку или </a:t>
            </a:r>
            <a:r>
              <a:rPr lang="ru-RU" sz="2000" i="1" dirty="0"/>
              <a:t>файл</a:t>
            </a:r>
            <a:r>
              <a:rPr lang="ru-RU" sz="2000" dirty="0"/>
              <a:t> видео)</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78" y="3646771"/>
            <a:ext cx="4004874" cy="295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6343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Изучив эту тему, вы узнаете:</a:t>
            </a:r>
            <a:endParaRPr lang="ru-RU" dirty="0"/>
          </a:p>
        </p:txBody>
      </p:sp>
      <p:sp>
        <p:nvSpPr>
          <p:cNvPr id="3" name="Объект 2"/>
          <p:cNvSpPr>
            <a:spLocks noGrp="1"/>
          </p:cNvSpPr>
          <p:nvPr>
            <p:ph idx="1"/>
          </p:nvPr>
        </p:nvSpPr>
        <p:spPr/>
        <p:txBody>
          <a:bodyPr/>
          <a:lstStyle/>
          <a:p>
            <a:r>
              <a:rPr lang="ru-RU" b="1" dirty="0"/>
              <a:t>Зачем необходимо прикладное приложение </a:t>
            </a:r>
            <a:r>
              <a:rPr lang="en-US" b="1" dirty="0"/>
              <a:t>Power Point</a:t>
            </a:r>
            <a:r>
              <a:rPr lang="ru-RU" b="1" dirty="0"/>
              <a:t>;</a:t>
            </a:r>
          </a:p>
          <a:p>
            <a:r>
              <a:rPr lang="ru-RU" b="1" dirty="0"/>
              <a:t>Каковы возможности </a:t>
            </a:r>
            <a:r>
              <a:rPr lang="en-US" b="1" dirty="0"/>
              <a:t>Power Point </a:t>
            </a:r>
            <a:r>
              <a:rPr lang="ru-RU" b="1" dirty="0"/>
              <a:t>по подготовке презентаций;</a:t>
            </a:r>
          </a:p>
          <a:p>
            <a:r>
              <a:rPr lang="ru-RU" b="1" dirty="0"/>
              <a:t>Какова область применения </a:t>
            </a:r>
            <a:r>
              <a:rPr lang="en-US" b="1" dirty="0"/>
              <a:t>Power Point</a:t>
            </a:r>
            <a:r>
              <a:rPr lang="ru-RU" b="1" dirty="0"/>
              <a:t>;</a:t>
            </a:r>
          </a:p>
          <a:p>
            <a:r>
              <a:rPr lang="ru-RU" b="1" dirty="0"/>
              <a:t>С какими объектами работает </a:t>
            </a:r>
            <a:r>
              <a:rPr lang="en-US" b="1" dirty="0"/>
              <a:t>Power Point</a:t>
            </a:r>
            <a:r>
              <a:rPr lang="ru-RU" b="1" dirty="0"/>
              <a:t>;</a:t>
            </a:r>
          </a:p>
          <a:p>
            <a:r>
              <a:rPr lang="ru-RU" b="1" dirty="0"/>
              <a:t>Как создать слайд и настроить интерфейс приложения.</a:t>
            </a:r>
            <a:endParaRPr lang="en-US" b="1" dirty="0"/>
          </a:p>
          <a:p>
            <a:pPr marL="0" indent="0">
              <a:buNone/>
            </a:pPr>
            <a:endParaRPr lang="ru-RU" dirty="0"/>
          </a:p>
        </p:txBody>
      </p:sp>
    </p:spTree>
    <p:extLst>
      <p:ext uri="{BB962C8B-B14F-4D97-AF65-F5344CB8AC3E}">
        <p14:creationId xmlns:p14="http://schemas.microsoft.com/office/powerpoint/2010/main" val="1146227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371540"/>
            <a:ext cx="3888432" cy="3477875"/>
          </a:xfrm>
          <a:prstGeom prst="rect">
            <a:avLst/>
          </a:prstGeom>
          <a:noFill/>
        </p:spPr>
        <p:txBody>
          <a:bodyPr wrap="square" rtlCol="0">
            <a:spAutoFit/>
          </a:bodyPr>
          <a:lstStyle/>
          <a:p>
            <a:r>
              <a:rPr lang="ru-RU" sz="2000" dirty="0"/>
              <a:t>Для добавления макета слайда щелкните на нужный </a:t>
            </a:r>
            <a:r>
              <a:rPr lang="ru-RU" sz="2000" i="1" dirty="0"/>
              <a:t>макет</a:t>
            </a:r>
            <a:r>
              <a:rPr lang="ru-RU" sz="2000" dirty="0"/>
              <a:t>. Чтобы изменить </a:t>
            </a:r>
            <a:r>
              <a:rPr lang="ru-RU" sz="2000" i="1" dirty="0"/>
              <a:t>макет</a:t>
            </a:r>
            <a:r>
              <a:rPr lang="ru-RU" sz="2000" dirty="0"/>
              <a:t> существующего слайда на вкладке </a:t>
            </a:r>
            <a:r>
              <a:rPr lang="ru-RU" sz="2000" b="1" dirty="0" smtClean="0"/>
              <a:t>Слайды </a:t>
            </a:r>
            <a:r>
              <a:rPr lang="ru-RU" sz="2000" dirty="0" smtClean="0"/>
              <a:t>щелкните </a:t>
            </a:r>
            <a:r>
              <a:rPr lang="ru-RU" sz="2000" dirty="0"/>
              <a:t>на слайд, </a:t>
            </a:r>
            <a:r>
              <a:rPr lang="ru-RU" sz="2000" i="1" dirty="0"/>
              <a:t>макет</a:t>
            </a:r>
            <a:r>
              <a:rPr lang="ru-RU" sz="2000" dirty="0"/>
              <a:t> которого нужно изменить. В группе </a:t>
            </a:r>
            <a:r>
              <a:rPr lang="ru-RU" sz="2000" b="1" dirty="0"/>
              <a:t>Слайды</a:t>
            </a:r>
            <a:r>
              <a:rPr lang="ru-RU" sz="2000" dirty="0"/>
              <a:t> вкладки </a:t>
            </a:r>
            <a:r>
              <a:rPr lang="ru-RU" sz="2000" b="1" dirty="0"/>
              <a:t>Главная</a:t>
            </a:r>
            <a:r>
              <a:rPr lang="ru-RU" sz="2000" dirty="0"/>
              <a:t> щелкните на </a:t>
            </a:r>
            <a:r>
              <a:rPr lang="ru-RU" sz="2000" b="1" dirty="0"/>
              <a:t>Макет</a:t>
            </a:r>
            <a:r>
              <a:rPr lang="ru-RU" sz="2000" dirty="0"/>
              <a:t>, а затем выберите нужный новый </a:t>
            </a:r>
            <a:r>
              <a:rPr lang="ru-RU" sz="2000" i="1" dirty="0" smtClean="0"/>
              <a:t>макет.</a:t>
            </a:r>
            <a:endParaRPr lang="ru-RU"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80367"/>
            <a:ext cx="4320480" cy="498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786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Объекты в приложении </a:t>
            </a:r>
            <a:r>
              <a:rPr lang="en-US" b="1" dirty="0"/>
              <a:t>Power Point</a:t>
            </a:r>
            <a:endParaRPr lang="ru-RU" dirty="0"/>
          </a:p>
        </p:txBody>
      </p:sp>
      <p:sp>
        <p:nvSpPr>
          <p:cNvPr id="3" name="Объект 2"/>
          <p:cNvSpPr>
            <a:spLocks noGrp="1"/>
          </p:cNvSpPr>
          <p:nvPr>
            <p:ph idx="1"/>
          </p:nvPr>
        </p:nvSpPr>
        <p:spPr>
          <a:xfrm>
            <a:off x="457200" y="1340768"/>
            <a:ext cx="8229600" cy="4525963"/>
          </a:xfrm>
        </p:spPr>
        <p:txBody>
          <a:bodyPr/>
          <a:lstStyle/>
          <a:p>
            <a:r>
              <a:rPr lang="ru-RU" dirty="0">
                <a:effectLst>
                  <a:outerShdw blurRad="38100" dist="38100" dir="2700000" algn="tl">
                    <a:srgbClr val="000000"/>
                  </a:outerShdw>
                </a:effectLst>
              </a:rPr>
              <a:t>Презентация </a:t>
            </a:r>
            <a:r>
              <a:rPr lang="ru-RU" dirty="0"/>
              <a:t>– это система </a:t>
            </a:r>
            <a:r>
              <a:rPr lang="ru-RU" dirty="0" err="1"/>
              <a:t>взаимосвязных</a:t>
            </a:r>
            <a:r>
              <a:rPr lang="ru-RU" dirty="0"/>
              <a:t> сложных объектов, которые в свою очередь состоят из совокупностей более простых.</a:t>
            </a:r>
          </a:p>
          <a:p>
            <a:pPr marL="0" indent="0">
              <a:buNone/>
            </a:pPr>
            <a:endParaRPr lang="ru-RU" dirty="0"/>
          </a:p>
        </p:txBody>
      </p:sp>
      <p:grpSp>
        <p:nvGrpSpPr>
          <p:cNvPr id="5" name="Organization Chart 2"/>
          <p:cNvGrpSpPr>
            <a:grpSpLocks/>
          </p:cNvGrpSpPr>
          <p:nvPr/>
        </p:nvGrpSpPr>
        <p:grpSpPr bwMode="auto">
          <a:xfrm>
            <a:off x="323528" y="3009602"/>
            <a:ext cx="8568952" cy="3587750"/>
            <a:chOff x="-11" y="2606"/>
            <a:chExt cx="4895" cy="1152"/>
          </a:xfrm>
          <a:solidFill>
            <a:srgbClr val="BA3620"/>
          </a:solidFill>
        </p:grpSpPr>
        <p:cxnSp>
          <p:nvCxnSpPr>
            <p:cNvPr id="1028" name="_s1028"/>
            <p:cNvCxnSpPr>
              <a:cxnSpLocks noChangeShapeType="1"/>
              <a:stCxn id="14" idx="0"/>
              <a:endCxn id="8" idx="2"/>
            </p:cNvCxnSpPr>
            <p:nvPr/>
          </p:nvCxnSpPr>
          <p:spPr bwMode="auto">
            <a:xfrm rot="5400000" flipH="1">
              <a:off x="2365" y="3397"/>
              <a:ext cx="144" cy="1"/>
            </a:xfrm>
            <a:prstGeom prst="bentConnector3">
              <a:avLst>
                <a:gd name="adj1" fmla="val 25532"/>
              </a:avLst>
            </a:prstGeom>
            <a:grpFill/>
            <a:ln w="28575">
              <a:solidFill>
                <a:schemeClr val="tx1"/>
              </a:solidFill>
              <a:miter lim="800000"/>
              <a:headEnd/>
              <a:tailEnd/>
            </a:ln>
            <a:extLst/>
          </p:spPr>
        </p:cxnSp>
        <p:cxnSp>
          <p:nvCxnSpPr>
            <p:cNvPr id="1029" name="_s1029"/>
            <p:cNvCxnSpPr>
              <a:cxnSpLocks noChangeShapeType="1"/>
              <a:stCxn id="13" idx="0"/>
              <a:endCxn id="9" idx="2"/>
            </p:cNvCxnSpPr>
            <p:nvPr/>
          </p:nvCxnSpPr>
          <p:spPr bwMode="auto">
            <a:xfrm rot="5400000" flipH="1">
              <a:off x="4129" y="3146"/>
              <a:ext cx="144" cy="503"/>
            </a:xfrm>
            <a:prstGeom prst="bentConnector3">
              <a:avLst>
                <a:gd name="adj1" fmla="val 36838"/>
              </a:avLst>
            </a:prstGeom>
            <a:grpFill/>
            <a:ln w="28575">
              <a:solidFill>
                <a:schemeClr val="tx1"/>
              </a:solidFill>
              <a:miter lim="800000"/>
              <a:headEnd/>
              <a:tailEnd/>
            </a:ln>
            <a:extLst/>
          </p:spPr>
        </p:cxnSp>
        <p:cxnSp>
          <p:nvCxnSpPr>
            <p:cNvPr id="1030" name="_s1030"/>
            <p:cNvCxnSpPr>
              <a:cxnSpLocks noChangeShapeType="1"/>
              <a:stCxn id="12" idx="0"/>
              <a:endCxn id="9" idx="2"/>
            </p:cNvCxnSpPr>
            <p:nvPr/>
          </p:nvCxnSpPr>
          <p:spPr bwMode="auto">
            <a:xfrm rot="16200000">
              <a:off x="3625" y="3145"/>
              <a:ext cx="144" cy="505"/>
            </a:xfrm>
            <a:prstGeom prst="bentConnector3">
              <a:avLst>
                <a:gd name="adj1" fmla="val 37167"/>
              </a:avLst>
            </a:prstGeom>
            <a:grpFill/>
            <a:ln w="28575">
              <a:solidFill>
                <a:schemeClr val="tx1"/>
              </a:solidFill>
              <a:miter lim="800000"/>
              <a:headEnd/>
              <a:tailEnd/>
            </a:ln>
            <a:extLst/>
          </p:spPr>
        </p:cxnSp>
        <p:cxnSp>
          <p:nvCxnSpPr>
            <p:cNvPr id="1031" name="_s1031"/>
            <p:cNvCxnSpPr>
              <a:cxnSpLocks noChangeShapeType="1"/>
              <a:stCxn id="11" idx="0"/>
              <a:endCxn id="7" idx="2"/>
            </p:cNvCxnSpPr>
            <p:nvPr/>
          </p:nvCxnSpPr>
          <p:spPr bwMode="auto">
            <a:xfrm rot="5400000" flipH="1">
              <a:off x="1106" y="3146"/>
              <a:ext cx="144" cy="503"/>
            </a:xfrm>
            <a:prstGeom prst="bentConnector3">
              <a:avLst>
                <a:gd name="adj1" fmla="val 35523"/>
              </a:avLst>
            </a:prstGeom>
            <a:grpFill/>
            <a:ln w="28575">
              <a:solidFill>
                <a:schemeClr val="tx1"/>
              </a:solidFill>
              <a:miter lim="800000"/>
              <a:headEnd/>
              <a:tailEnd/>
            </a:ln>
            <a:extLst/>
          </p:spPr>
        </p:cxnSp>
        <p:cxnSp>
          <p:nvCxnSpPr>
            <p:cNvPr id="1032" name="_s1032"/>
            <p:cNvCxnSpPr>
              <a:cxnSpLocks noChangeShapeType="1"/>
              <a:stCxn id="10" idx="0"/>
            </p:cNvCxnSpPr>
            <p:nvPr/>
          </p:nvCxnSpPr>
          <p:spPr bwMode="auto">
            <a:xfrm rot="16200000">
              <a:off x="2165" y="1674"/>
              <a:ext cx="52" cy="3539"/>
            </a:xfrm>
            <a:prstGeom prst="bentConnector2">
              <a:avLst/>
            </a:prstGeom>
            <a:grpFill/>
            <a:ln w="28575">
              <a:solidFill>
                <a:schemeClr val="tx1"/>
              </a:solidFill>
              <a:miter lim="800000"/>
              <a:headEnd/>
              <a:tailEnd/>
            </a:ln>
            <a:extLst/>
          </p:spPr>
        </p:cxnSp>
        <p:cxnSp>
          <p:nvCxnSpPr>
            <p:cNvPr id="1033" name="_s1033"/>
            <p:cNvCxnSpPr>
              <a:cxnSpLocks noChangeShapeType="1"/>
              <a:stCxn id="9" idx="0"/>
              <a:endCxn id="6" idx="2"/>
            </p:cNvCxnSpPr>
            <p:nvPr/>
          </p:nvCxnSpPr>
          <p:spPr bwMode="auto">
            <a:xfrm rot="16200000" flipV="1">
              <a:off x="3120" y="2210"/>
              <a:ext cx="144" cy="1511"/>
            </a:xfrm>
            <a:prstGeom prst="bentConnector3">
              <a:avLst>
                <a:gd name="adj1" fmla="val 50000"/>
              </a:avLst>
            </a:prstGeom>
            <a:grpFill/>
            <a:ln w="28575">
              <a:solidFill>
                <a:schemeClr val="tx1"/>
              </a:solidFill>
              <a:miter lim="800000"/>
              <a:headEnd/>
              <a:tailEnd/>
            </a:ln>
            <a:extLst/>
          </p:spPr>
        </p:cxnSp>
        <p:cxnSp>
          <p:nvCxnSpPr>
            <p:cNvPr id="1034" name="_s1034"/>
            <p:cNvCxnSpPr>
              <a:cxnSpLocks noChangeShapeType="1"/>
              <a:stCxn id="8" idx="0"/>
              <a:endCxn id="6" idx="2"/>
            </p:cNvCxnSpPr>
            <p:nvPr/>
          </p:nvCxnSpPr>
          <p:spPr bwMode="auto">
            <a:xfrm flipV="1">
              <a:off x="2436" y="2894"/>
              <a:ext cx="1" cy="144"/>
            </a:xfrm>
            <a:prstGeom prst="straightConnector1">
              <a:avLst/>
            </a:prstGeom>
            <a:grpFill/>
            <a:ln w="28575">
              <a:solidFill>
                <a:schemeClr val="tx1"/>
              </a:solidFill>
              <a:round/>
              <a:headEnd/>
              <a:tailEnd/>
            </a:ln>
            <a:extLst/>
          </p:spPr>
        </p:cxnSp>
        <p:cxnSp>
          <p:nvCxnSpPr>
            <p:cNvPr id="1035" name="_s1035"/>
            <p:cNvCxnSpPr>
              <a:cxnSpLocks noChangeShapeType="1"/>
              <a:stCxn id="7" idx="0"/>
              <a:endCxn id="6" idx="2"/>
            </p:cNvCxnSpPr>
            <p:nvPr/>
          </p:nvCxnSpPr>
          <p:spPr bwMode="auto">
            <a:xfrm rot="5400000" flipH="1" flipV="1">
              <a:off x="1609" y="2210"/>
              <a:ext cx="144" cy="1512"/>
            </a:xfrm>
            <a:prstGeom prst="bentConnector3">
              <a:avLst>
                <a:gd name="adj1" fmla="val 50000"/>
              </a:avLst>
            </a:prstGeom>
            <a:grpFill/>
            <a:ln w="28575">
              <a:solidFill>
                <a:schemeClr val="tx1"/>
              </a:solidFill>
              <a:miter lim="800000"/>
              <a:headEnd/>
              <a:tailEnd/>
            </a:ln>
            <a:extLst/>
          </p:spPr>
        </p:cxnSp>
        <p:sp>
          <p:nvSpPr>
            <p:cNvPr id="6" name="_s1036"/>
            <p:cNvSpPr>
              <a:spLocks noChangeArrowheads="1"/>
            </p:cNvSpPr>
            <p:nvPr/>
          </p:nvSpPr>
          <p:spPr bwMode="auto">
            <a:xfrm>
              <a:off x="1963" y="2606"/>
              <a:ext cx="947" cy="28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Verdana" pitchFamily="34" charset="0"/>
                </a:rPr>
                <a:t>Презентация</a:t>
              </a:r>
            </a:p>
          </p:txBody>
        </p:sp>
        <p:sp>
          <p:nvSpPr>
            <p:cNvPr id="7" name="_s1037"/>
            <p:cNvSpPr>
              <a:spLocks noChangeArrowheads="1"/>
            </p:cNvSpPr>
            <p:nvPr/>
          </p:nvSpPr>
          <p:spPr bwMode="auto">
            <a:xfrm>
              <a:off x="493" y="3038"/>
              <a:ext cx="864" cy="28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rPr>
                <a:t>Слайд 1</a:t>
              </a:r>
            </a:p>
          </p:txBody>
        </p:sp>
        <p:sp>
          <p:nvSpPr>
            <p:cNvPr id="8" name="_s1038"/>
            <p:cNvSpPr>
              <a:spLocks noChangeArrowheads="1"/>
            </p:cNvSpPr>
            <p:nvPr/>
          </p:nvSpPr>
          <p:spPr bwMode="auto">
            <a:xfrm>
              <a:off x="2004" y="3038"/>
              <a:ext cx="864" cy="28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rPr>
                <a:t>Слайд 2</a:t>
              </a:r>
            </a:p>
          </p:txBody>
        </p:sp>
        <p:sp>
          <p:nvSpPr>
            <p:cNvPr id="9" name="_s1039"/>
            <p:cNvSpPr>
              <a:spLocks noChangeArrowheads="1"/>
            </p:cNvSpPr>
            <p:nvPr/>
          </p:nvSpPr>
          <p:spPr bwMode="auto">
            <a:xfrm>
              <a:off x="3516" y="3038"/>
              <a:ext cx="864" cy="28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Verdana" pitchFamily="34" charset="0"/>
                </a:rPr>
                <a:t>Слайд …</a:t>
              </a:r>
            </a:p>
          </p:txBody>
        </p:sp>
        <p:sp>
          <p:nvSpPr>
            <p:cNvPr id="10" name="_s1040"/>
            <p:cNvSpPr>
              <a:spLocks noChangeArrowheads="1"/>
            </p:cNvSpPr>
            <p:nvPr/>
          </p:nvSpPr>
          <p:spPr bwMode="auto">
            <a:xfrm>
              <a:off x="-11" y="3470"/>
              <a:ext cx="864" cy="28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rPr>
                <a:t>Текст</a:t>
              </a:r>
            </a:p>
          </p:txBody>
        </p:sp>
        <p:sp>
          <p:nvSpPr>
            <p:cNvPr id="11" name="_s1041"/>
            <p:cNvSpPr>
              <a:spLocks noChangeArrowheads="1"/>
            </p:cNvSpPr>
            <p:nvPr/>
          </p:nvSpPr>
          <p:spPr bwMode="auto">
            <a:xfrm>
              <a:off x="997" y="3470"/>
              <a:ext cx="864" cy="287"/>
            </a:xfrm>
            <a:prstGeom prst="roundRect">
              <a:avLst>
                <a:gd name="adj" fmla="val 22204"/>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rPr>
                <a:t>Рисунок</a:t>
              </a:r>
            </a:p>
          </p:txBody>
        </p:sp>
        <p:sp>
          <p:nvSpPr>
            <p:cNvPr id="12" name="_s1042"/>
            <p:cNvSpPr>
              <a:spLocks noChangeArrowheads="1"/>
            </p:cNvSpPr>
            <p:nvPr/>
          </p:nvSpPr>
          <p:spPr bwMode="auto">
            <a:xfrm>
              <a:off x="3012" y="3470"/>
              <a:ext cx="864" cy="28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rPr>
                <a:t>Анимация</a:t>
              </a:r>
            </a:p>
          </p:txBody>
        </p:sp>
        <p:sp>
          <p:nvSpPr>
            <p:cNvPr id="13" name="_s1043"/>
            <p:cNvSpPr>
              <a:spLocks noChangeArrowheads="1"/>
            </p:cNvSpPr>
            <p:nvPr/>
          </p:nvSpPr>
          <p:spPr bwMode="auto">
            <a:xfrm>
              <a:off x="4020" y="3470"/>
              <a:ext cx="864" cy="28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rPr>
                <a:t>Звук</a:t>
              </a:r>
            </a:p>
          </p:txBody>
        </p:sp>
        <p:sp>
          <p:nvSpPr>
            <p:cNvPr id="14" name="_s1044"/>
            <p:cNvSpPr>
              <a:spLocks noChangeArrowheads="1"/>
            </p:cNvSpPr>
            <p:nvPr/>
          </p:nvSpPr>
          <p:spPr bwMode="auto">
            <a:xfrm>
              <a:off x="2005" y="3470"/>
              <a:ext cx="863" cy="287"/>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rPr>
                <a:t>Видеоролик</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rPr>
                <a:t>(клип)</a:t>
              </a:r>
            </a:p>
          </p:txBody>
        </p:sp>
      </p:grpSp>
    </p:spTree>
    <p:extLst>
      <p:ext uri="{BB962C8B-B14F-4D97-AF65-F5344CB8AC3E}">
        <p14:creationId xmlns:p14="http://schemas.microsoft.com/office/powerpoint/2010/main" val="5353004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Слайд – фрагмент презентации, в пределах которого производится работа над ее объектами</a:t>
            </a:r>
            <a:endParaRPr lang="ru-RU" dirty="0"/>
          </a:p>
        </p:txBody>
      </p:sp>
      <p:sp>
        <p:nvSpPr>
          <p:cNvPr id="3" name="Объект 2"/>
          <p:cNvSpPr>
            <a:spLocks noGrp="1"/>
          </p:cNvSpPr>
          <p:nvPr>
            <p:ph idx="1"/>
          </p:nvPr>
        </p:nvSpPr>
        <p:spPr>
          <a:xfrm>
            <a:off x="539552" y="1844824"/>
            <a:ext cx="8229600" cy="4741987"/>
          </a:xfrm>
        </p:spPr>
        <p:txBody>
          <a:bodyPr>
            <a:normAutofit fontScale="70000" lnSpcReduction="20000"/>
          </a:bodyPr>
          <a:lstStyle/>
          <a:p>
            <a:pPr fontAlgn="base"/>
            <a:r>
              <a:rPr lang="ru-RU" sz="3400" b="1" dirty="0"/>
              <a:t>Вид фона</a:t>
            </a:r>
            <a:endParaRPr lang="ru-RU" sz="3400" dirty="0"/>
          </a:p>
          <a:p>
            <a:pPr marL="0" indent="0" fontAlgn="base">
              <a:buNone/>
            </a:pPr>
            <a:r>
              <a:rPr lang="ru-RU" sz="3400" b="1" dirty="0"/>
              <a:t>Можно изменять путем установки шаблона. Является единым для всей презентации</a:t>
            </a:r>
            <a:endParaRPr lang="ru-RU" sz="3400" dirty="0"/>
          </a:p>
          <a:p>
            <a:pPr fontAlgn="base"/>
            <a:r>
              <a:rPr lang="ru-RU" sz="3400" b="1" dirty="0"/>
              <a:t>Цвет фона</a:t>
            </a:r>
            <a:endParaRPr lang="ru-RU" sz="3400" dirty="0"/>
          </a:p>
          <a:p>
            <a:pPr marL="0" indent="0" fontAlgn="base">
              <a:buNone/>
            </a:pPr>
            <a:r>
              <a:rPr lang="ru-RU" sz="3400" b="1" dirty="0"/>
              <a:t>Можно изменять (широкая палитра). В пределах одного слайда изменять нельзя.</a:t>
            </a:r>
            <a:endParaRPr lang="ru-RU" sz="3400" dirty="0"/>
          </a:p>
          <a:p>
            <a:pPr fontAlgn="base"/>
            <a:r>
              <a:rPr lang="ru-RU" sz="3400" b="1" dirty="0"/>
              <a:t>Вид перехода</a:t>
            </a:r>
            <a:endParaRPr lang="ru-RU" sz="3400" dirty="0"/>
          </a:p>
          <a:p>
            <a:pPr marL="0" indent="0" fontAlgn="base">
              <a:buNone/>
            </a:pPr>
            <a:r>
              <a:rPr lang="ru-RU" sz="3400" b="1" dirty="0"/>
              <a:t>Характеризует переход от одного слайда к другому («по кнопке» или «автоматический»).</a:t>
            </a:r>
            <a:endParaRPr lang="ru-RU" sz="3400" dirty="0"/>
          </a:p>
          <a:p>
            <a:pPr fontAlgn="base"/>
            <a:r>
              <a:rPr lang="ru-RU" sz="3400" b="1" dirty="0"/>
              <a:t>Звук</a:t>
            </a:r>
            <a:endParaRPr lang="ru-RU" sz="3400" dirty="0"/>
          </a:p>
          <a:p>
            <a:pPr marL="0" indent="0" fontAlgn="base">
              <a:buNone/>
            </a:pPr>
            <a:r>
              <a:rPr lang="ru-RU" sz="3400" b="1" dirty="0"/>
              <a:t>Наличие или отсутствие звукового сопровождения.</a:t>
            </a:r>
            <a:endParaRPr lang="ru-RU" sz="3400" dirty="0"/>
          </a:p>
          <a:p>
            <a:pPr fontAlgn="base"/>
            <a:r>
              <a:rPr lang="ru-RU" sz="3400" b="1" dirty="0"/>
              <a:t>Эффекты анимации</a:t>
            </a:r>
            <a:endParaRPr lang="ru-RU" sz="3400" dirty="0"/>
          </a:p>
          <a:p>
            <a:pPr marL="0" indent="0" fontAlgn="base">
              <a:buNone/>
            </a:pPr>
            <a:r>
              <a:rPr lang="ru-RU" sz="3400" b="1" dirty="0"/>
              <a:t>Объект может прилетать, появляться и т.д.</a:t>
            </a:r>
            <a:endParaRPr lang="ru-RU" sz="3400" dirty="0"/>
          </a:p>
          <a:p>
            <a:pPr marL="0" indent="0">
              <a:buNone/>
            </a:pPr>
            <a:endParaRPr lang="ru-RU" dirty="0"/>
          </a:p>
        </p:txBody>
      </p:sp>
    </p:spTree>
    <p:extLst>
      <p:ext uri="{BB962C8B-B14F-4D97-AF65-F5344CB8AC3E}">
        <p14:creationId xmlns:p14="http://schemas.microsoft.com/office/powerpoint/2010/main" val="326148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327" y="512455"/>
            <a:ext cx="7989378" cy="6284675"/>
          </a:xfrm>
        </p:spPr>
      </p:pic>
      <p:grpSp>
        <p:nvGrpSpPr>
          <p:cNvPr id="16" name="Группа 15"/>
          <p:cNvGrpSpPr/>
          <p:nvPr/>
        </p:nvGrpSpPr>
        <p:grpSpPr>
          <a:xfrm>
            <a:off x="1146328" y="2539683"/>
            <a:ext cx="4032448" cy="3240360"/>
            <a:chOff x="1259632" y="2407380"/>
            <a:chExt cx="4032448" cy="3240360"/>
          </a:xfrm>
          <a:solidFill>
            <a:schemeClr val="tx2">
              <a:lumMod val="20000"/>
              <a:lumOff val="80000"/>
            </a:schemeClr>
          </a:solidFill>
        </p:grpSpPr>
        <p:sp>
          <p:nvSpPr>
            <p:cNvPr id="5" name="Выноска-облако 4"/>
            <p:cNvSpPr/>
            <p:nvPr/>
          </p:nvSpPr>
          <p:spPr>
            <a:xfrm>
              <a:off x="1259632" y="2407380"/>
              <a:ext cx="4032448" cy="3240360"/>
            </a:xfrm>
            <a:prstGeom prst="cloudCallout">
              <a:avLst>
                <a:gd name="adj1" fmla="val -39310"/>
                <a:gd name="adj2" fmla="val -67787"/>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763688" y="2708920"/>
              <a:ext cx="3024336" cy="2308324"/>
            </a:xfrm>
            <a:prstGeom prst="rect">
              <a:avLst/>
            </a:prstGeom>
            <a:noFill/>
          </p:spPr>
          <p:txBody>
            <a:bodyPr wrap="square" rtlCol="0">
              <a:spAutoFit/>
            </a:bodyPr>
            <a:lstStyle/>
            <a:p>
              <a:pPr marL="342900" indent="-342900" algn="ctr">
                <a:buAutoNum type="arabicPeriod"/>
              </a:pPr>
              <a:r>
                <a:rPr lang="ru-RU" dirty="0" smtClean="0"/>
                <a:t>Вкладка</a:t>
              </a:r>
              <a:r>
                <a:rPr lang="ru-RU" dirty="0"/>
                <a:t> </a:t>
              </a:r>
              <a:r>
                <a:rPr lang="ru-RU" i="1" dirty="0"/>
                <a:t>Слайды</a:t>
              </a:r>
              <a:r>
                <a:rPr lang="ru-RU" dirty="0"/>
                <a:t>. </a:t>
              </a:r>
              <a:endParaRPr lang="ru-RU" dirty="0" smtClean="0"/>
            </a:p>
            <a:p>
              <a:pPr algn="ctr"/>
              <a:r>
                <a:rPr lang="ru-RU" dirty="0" smtClean="0"/>
                <a:t>Она </a:t>
              </a:r>
              <a:r>
                <a:rPr lang="ru-RU" dirty="0"/>
                <a:t>содержит </a:t>
              </a:r>
              <a:r>
                <a:rPr lang="ru-RU" i="1" dirty="0"/>
                <a:t>эскизы</a:t>
              </a:r>
              <a:r>
                <a:rPr lang="ru-RU" dirty="0"/>
                <a:t>, то есть миниатюрное представление всех слайдов, показываемых в области Слайд. На вкладках расположены команды, сортированные по группам.</a:t>
              </a:r>
            </a:p>
          </p:txBody>
        </p:sp>
      </p:grpSp>
      <p:grpSp>
        <p:nvGrpSpPr>
          <p:cNvPr id="15" name="Группа 14"/>
          <p:cNvGrpSpPr/>
          <p:nvPr/>
        </p:nvGrpSpPr>
        <p:grpSpPr>
          <a:xfrm>
            <a:off x="3162552" y="1865209"/>
            <a:ext cx="4032448" cy="2120168"/>
            <a:chOff x="2771800" y="1776884"/>
            <a:chExt cx="4032448" cy="2120168"/>
          </a:xfrm>
        </p:grpSpPr>
        <p:sp>
          <p:nvSpPr>
            <p:cNvPr id="7" name="Выноска-облако 6"/>
            <p:cNvSpPr/>
            <p:nvPr/>
          </p:nvSpPr>
          <p:spPr>
            <a:xfrm>
              <a:off x="2771800" y="1776884"/>
              <a:ext cx="4032448" cy="2120168"/>
            </a:xfrm>
            <a:prstGeom prst="cloudCallout">
              <a:avLst>
                <a:gd name="adj1" fmla="val 59169"/>
                <a:gd name="adj2" fmla="val -52871"/>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3491880" y="2132856"/>
              <a:ext cx="2520280" cy="1477328"/>
            </a:xfrm>
            <a:prstGeom prst="rect">
              <a:avLst/>
            </a:prstGeom>
            <a:noFill/>
          </p:spPr>
          <p:txBody>
            <a:bodyPr wrap="square" rtlCol="0">
              <a:spAutoFit/>
            </a:bodyPr>
            <a:lstStyle/>
            <a:p>
              <a:r>
                <a:rPr lang="ru-RU" dirty="0" smtClean="0"/>
                <a:t>2.</a:t>
              </a:r>
              <a:r>
                <a:rPr lang="ru-RU" dirty="0"/>
                <a:t> Область </a:t>
              </a:r>
              <a:r>
                <a:rPr lang="ru-RU" i="1" dirty="0"/>
                <a:t>Слайд</a:t>
              </a:r>
              <a:r>
                <a:rPr lang="ru-RU" dirty="0"/>
                <a:t>. </a:t>
              </a:r>
              <a:endParaRPr lang="ru-RU" dirty="0" smtClean="0"/>
            </a:p>
            <a:p>
              <a:r>
                <a:rPr lang="ru-RU" dirty="0" smtClean="0"/>
                <a:t>Здесь </a:t>
              </a:r>
              <a:r>
                <a:rPr lang="ru-RU" dirty="0"/>
                <a:t>можно работать непосредственно с отдельными слайдами презентации.</a:t>
              </a:r>
            </a:p>
          </p:txBody>
        </p:sp>
      </p:grpSp>
      <p:grpSp>
        <p:nvGrpSpPr>
          <p:cNvPr id="14" name="Группа 13"/>
          <p:cNvGrpSpPr/>
          <p:nvPr/>
        </p:nvGrpSpPr>
        <p:grpSpPr>
          <a:xfrm>
            <a:off x="1235311" y="2191132"/>
            <a:ext cx="5112568" cy="2724902"/>
            <a:chOff x="1475656" y="2204864"/>
            <a:chExt cx="5112568" cy="2724902"/>
          </a:xfrm>
          <a:solidFill>
            <a:schemeClr val="tx2">
              <a:lumMod val="20000"/>
              <a:lumOff val="80000"/>
            </a:schemeClr>
          </a:solidFill>
        </p:grpSpPr>
        <p:sp>
          <p:nvSpPr>
            <p:cNvPr id="9" name="Выноска-облако 8"/>
            <p:cNvSpPr/>
            <p:nvPr/>
          </p:nvSpPr>
          <p:spPr>
            <a:xfrm>
              <a:off x="1475656" y="2204864"/>
              <a:ext cx="5112568" cy="2724902"/>
            </a:xfrm>
            <a:prstGeom prst="cloudCallout">
              <a:avLst>
                <a:gd name="adj1" fmla="val 66432"/>
                <a:gd name="adj2" fmla="val -8773"/>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2195736" y="2610408"/>
              <a:ext cx="3816424" cy="2031325"/>
            </a:xfrm>
            <a:prstGeom prst="rect">
              <a:avLst/>
            </a:prstGeom>
            <a:noFill/>
          </p:spPr>
          <p:txBody>
            <a:bodyPr wrap="square" rtlCol="0">
              <a:spAutoFit/>
            </a:bodyPr>
            <a:lstStyle/>
            <a:p>
              <a:r>
                <a:rPr lang="ru-RU" dirty="0" smtClean="0"/>
                <a:t>3. </a:t>
              </a:r>
              <a:r>
                <a:rPr lang="ru-RU" dirty="0"/>
                <a:t>Область </a:t>
              </a:r>
              <a:r>
                <a:rPr lang="ru-RU" i="1" dirty="0"/>
                <a:t>Заголовок слайда</a:t>
              </a:r>
              <a:r>
                <a:rPr lang="ru-RU" dirty="0"/>
                <a:t>. Поля с пунктирными границами являются частью макетов большинства слайдов. Эти поля содержат текст либо такие объекты, как диаграммы, таблицы и рисунки и называются </a:t>
              </a:r>
              <a:r>
                <a:rPr lang="ru-RU" i="1" dirty="0"/>
                <a:t>прототипами</a:t>
              </a:r>
              <a:r>
                <a:rPr lang="ru-RU" dirty="0"/>
                <a:t>.</a:t>
              </a:r>
            </a:p>
          </p:txBody>
        </p:sp>
      </p:grpSp>
      <p:grpSp>
        <p:nvGrpSpPr>
          <p:cNvPr id="13" name="Группа 12"/>
          <p:cNvGrpSpPr/>
          <p:nvPr/>
        </p:nvGrpSpPr>
        <p:grpSpPr>
          <a:xfrm>
            <a:off x="1388872" y="2539683"/>
            <a:ext cx="5112568" cy="2918770"/>
            <a:chOff x="1443486" y="3606574"/>
            <a:chExt cx="5112568" cy="2918770"/>
          </a:xfrm>
          <a:solidFill>
            <a:schemeClr val="tx2">
              <a:lumMod val="20000"/>
              <a:lumOff val="80000"/>
            </a:schemeClr>
          </a:solidFill>
        </p:grpSpPr>
        <p:sp>
          <p:nvSpPr>
            <p:cNvPr id="11" name="Выноска-облако 10"/>
            <p:cNvSpPr/>
            <p:nvPr/>
          </p:nvSpPr>
          <p:spPr>
            <a:xfrm>
              <a:off x="1443486" y="3606574"/>
              <a:ext cx="5112568" cy="2918770"/>
            </a:xfrm>
            <a:prstGeom prst="cloudCallout">
              <a:avLst>
                <a:gd name="adj1" fmla="val 64644"/>
                <a:gd name="adj2" fmla="val 74234"/>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934282" y="4222809"/>
              <a:ext cx="3960440" cy="2031325"/>
            </a:xfrm>
            <a:prstGeom prst="rect">
              <a:avLst/>
            </a:prstGeom>
            <a:noFill/>
          </p:spPr>
          <p:txBody>
            <a:bodyPr wrap="square" rtlCol="0">
              <a:spAutoFit/>
            </a:bodyPr>
            <a:lstStyle/>
            <a:p>
              <a:r>
                <a:rPr lang="ru-RU" dirty="0" smtClean="0"/>
                <a:t>4. З</a:t>
              </a:r>
              <a:r>
                <a:rPr lang="ru-RU" i="1" dirty="0" smtClean="0"/>
                <a:t>аметки </a:t>
              </a:r>
              <a:r>
                <a:rPr lang="ru-RU" i="1" dirty="0"/>
                <a:t>к слайду</a:t>
              </a:r>
              <a:r>
                <a:rPr lang="ru-RU" dirty="0"/>
                <a:t>. Эта область в обычном режиме предназначена для ввода заметок к слайду. Можно распечатать и раздать заметки аудитории или использовать их для справки во время показа презентации в режиме докладчика.</a:t>
              </a:r>
            </a:p>
          </p:txBody>
        </p:sp>
      </p:grpSp>
    </p:spTree>
    <p:extLst>
      <p:ext uri="{BB962C8B-B14F-4D97-AF65-F5344CB8AC3E}">
        <p14:creationId xmlns:p14="http://schemas.microsoft.com/office/powerpoint/2010/main" val="1724339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nextCondLst>
                <p:cond evt="onClick" delay="0">
                  <p:tgtEl>
                    <p:spTgt spid="13"/>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16"/>
                    </p:tgtEl>
                  </p:cond>
                </p:stCondLst>
                <p:endSync evt="end" delay="0">
                  <p:rtn val="all"/>
                </p:endSync>
                <p:childTnLst>
                  <p:par>
                    <p:cTn id="42" fill="hold">
                      <p:stCondLst>
                        <p:cond delay="0"/>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childTnLst>
              </p:cTn>
              <p:nextCondLst>
                <p:cond evt="onClick" delay="0">
                  <p:tgtEl>
                    <p:spTgt spid="1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3672"/>
            <a:ext cx="8229600" cy="1143000"/>
          </a:xfrm>
        </p:spPr>
        <p:txBody>
          <a:bodyPr>
            <a:normAutofit/>
          </a:bodyPr>
          <a:lstStyle/>
          <a:p>
            <a:pPr algn="l"/>
            <a:r>
              <a:rPr lang="ru-RU" sz="3600" dirty="0" smtClean="0"/>
              <a:t>Работа с лентой</a:t>
            </a:r>
            <a:endParaRPr lang="ru-RU" sz="3600" dirty="0"/>
          </a:p>
        </p:txBody>
      </p:sp>
      <p:sp>
        <p:nvSpPr>
          <p:cNvPr id="3" name="Объект 2"/>
          <p:cNvSpPr>
            <a:spLocks noGrp="1"/>
          </p:cNvSpPr>
          <p:nvPr>
            <p:ph idx="1"/>
          </p:nvPr>
        </p:nvSpPr>
        <p:spPr/>
        <p:txBody>
          <a:bodyPr/>
          <a:lstStyle/>
          <a:p>
            <a:endParaRPr lang="ru-RU"/>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76" b="5801"/>
          <a:stretch/>
        </p:blipFill>
        <p:spPr bwMode="auto">
          <a:xfrm>
            <a:off x="323528" y="908720"/>
            <a:ext cx="856895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323528" y="1052736"/>
            <a:ext cx="8424936" cy="864096"/>
          </a:xfrm>
          <a:prstGeom prst="roundRect">
            <a:avLst/>
          </a:prstGeom>
          <a:noFill/>
          <a:ln w="762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93393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76" r="4571" b="73712"/>
          <a:stretch/>
        </p:blipFill>
        <p:spPr bwMode="auto">
          <a:xfrm>
            <a:off x="0" y="1196752"/>
            <a:ext cx="914400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827584" y="4005064"/>
            <a:ext cx="6912768" cy="2448272"/>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115616" y="4293096"/>
            <a:ext cx="6264696" cy="2031325"/>
          </a:xfrm>
          <a:prstGeom prst="rect">
            <a:avLst/>
          </a:prstGeom>
          <a:noFill/>
        </p:spPr>
        <p:txBody>
          <a:bodyPr wrap="square" rtlCol="0">
            <a:spAutoFit/>
          </a:bodyPr>
          <a:lstStyle/>
          <a:p>
            <a:r>
              <a:rPr lang="ru-RU" b="1" dirty="0" smtClean="0"/>
              <a:t>Главная</a:t>
            </a:r>
            <a:r>
              <a:rPr lang="ru-RU" dirty="0" smtClean="0"/>
              <a:t>. </a:t>
            </a:r>
            <a:r>
              <a:rPr lang="ru-RU" dirty="0"/>
              <a:t>Содержит команды управления текстом и шрифтом, автофигуры, а также их стили, эффекты и заливки. Здесь находятся команды, которые чаще всего используются при создании и работе со слайдами, например, команды для добавления и удаления слайдов, выбора структуры слайдов, выбора шрифтов и параметров </a:t>
            </a:r>
            <a:r>
              <a:rPr lang="ru-RU" dirty="0" smtClean="0"/>
              <a:t>абзаца, а </a:t>
            </a:r>
            <a:r>
              <a:rPr lang="ru-RU" dirty="0"/>
              <a:t>также поиска текста в определенном слайде.</a:t>
            </a:r>
          </a:p>
        </p:txBody>
      </p:sp>
      <p:cxnSp>
        <p:nvCxnSpPr>
          <p:cNvPr id="10" name="Прямая со стрелкой 9"/>
          <p:cNvCxnSpPr/>
          <p:nvPr/>
        </p:nvCxnSpPr>
        <p:spPr>
          <a:xfrm flipH="1" flipV="1">
            <a:off x="827584" y="1556792"/>
            <a:ext cx="1296144" cy="244827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854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48" r="11533" b="74984"/>
          <a:stretch/>
        </p:blipFill>
        <p:spPr bwMode="auto">
          <a:xfrm>
            <a:off x="0" y="1083568"/>
            <a:ext cx="9144000" cy="227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395536" y="4941168"/>
            <a:ext cx="8064896" cy="1080120"/>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611560" y="4953942"/>
            <a:ext cx="7704856" cy="923330"/>
          </a:xfrm>
          <a:prstGeom prst="rect">
            <a:avLst/>
          </a:prstGeom>
          <a:noFill/>
        </p:spPr>
        <p:txBody>
          <a:bodyPr wrap="square" rtlCol="0">
            <a:spAutoFit/>
          </a:bodyPr>
          <a:lstStyle/>
          <a:p>
            <a:r>
              <a:rPr lang="ru-RU" b="1" dirty="0"/>
              <a:t>Вставка</a:t>
            </a:r>
            <a:r>
              <a:rPr lang="ru-RU" dirty="0"/>
              <a:t>. Содержит команды вставки слайдов, таблиц, изображений, графических объектов </a:t>
            </a:r>
            <a:r>
              <a:rPr lang="ru-RU" dirty="0" err="1"/>
              <a:t>SmartArt</a:t>
            </a:r>
            <a:r>
              <a:rPr lang="ru-RU" dirty="0"/>
              <a:t>, диаграмм, фигур, гиперссылок, фильмов, звуков, файлов из других программ и других объектов. </a:t>
            </a:r>
          </a:p>
        </p:txBody>
      </p:sp>
      <p:cxnSp>
        <p:nvCxnSpPr>
          <p:cNvPr id="7" name="Прямая со стрелкой 6"/>
          <p:cNvCxnSpPr/>
          <p:nvPr/>
        </p:nvCxnSpPr>
        <p:spPr>
          <a:xfrm flipH="1" flipV="1">
            <a:off x="1259632" y="1340768"/>
            <a:ext cx="1368152" cy="3600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407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06" r="3232" b="70718"/>
          <a:stretch/>
        </p:blipFill>
        <p:spPr bwMode="auto">
          <a:xfrm>
            <a:off x="0" y="1196752"/>
            <a:ext cx="9144000" cy="2272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361743" y="4941168"/>
            <a:ext cx="8064896" cy="864096"/>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649775" y="5050050"/>
            <a:ext cx="7488832" cy="646331"/>
          </a:xfrm>
          <a:prstGeom prst="rect">
            <a:avLst/>
          </a:prstGeom>
          <a:noFill/>
        </p:spPr>
        <p:txBody>
          <a:bodyPr wrap="square" rtlCol="0">
            <a:spAutoFit/>
          </a:bodyPr>
          <a:lstStyle/>
          <a:p>
            <a:r>
              <a:rPr lang="ru-RU" b="1" dirty="0"/>
              <a:t>Дизайн</a:t>
            </a:r>
            <a:r>
              <a:rPr lang="ru-RU" dirty="0"/>
              <a:t>. На вкладке производят выбор фонового узора, цветов, шрифтов и специальных эффектов для всей презентации. </a:t>
            </a:r>
          </a:p>
        </p:txBody>
      </p:sp>
      <p:cxnSp>
        <p:nvCxnSpPr>
          <p:cNvPr id="7" name="Прямая со стрелкой 6"/>
          <p:cNvCxnSpPr/>
          <p:nvPr/>
        </p:nvCxnSpPr>
        <p:spPr>
          <a:xfrm flipH="1" flipV="1">
            <a:off x="1691680" y="1484784"/>
            <a:ext cx="936104" cy="345638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620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777</Words>
  <Application>Microsoft Office PowerPoint</Application>
  <PresentationFormat>Экран (4:3)</PresentationFormat>
  <Paragraphs>67</Paragraphs>
  <Slides>20</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Первое знакомство</vt:lpstr>
      <vt:lpstr>Изучив эту тему, вы узнаете:</vt:lpstr>
      <vt:lpstr>Объекты в приложении Power Point</vt:lpstr>
      <vt:lpstr>Слайд – фрагмент презентации, в пределах которого производится работа над ее объектами</vt:lpstr>
      <vt:lpstr>Презентация PowerPoint</vt:lpstr>
      <vt:lpstr>Работа с лентой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Панель быстрого доступа</vt:lpstr>
      <vt:lpstr>Режимы просмотра презентации</vt:lpstr>
      <vt:lpstr>Выбор макета при добавлении нового слайда</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Представление о Power Point</dc:title>
  <dc:creator>admin</dc:creator>
  <cp:lastModifiedBy>Анатолий</cp:lastModifiedBy>
  <cp:revision>28</cp:revision>
  <dcterms:created xsi:type="dcterms:W3CDTF">2014-12-07T17:44:19Z</dcterms:created>
  <dcterms:modified xsi:type="dcterms:W3CDTF">2020-04-13T11:44:08Z</dcterms:modified>
</cp:coreProperties>
</file>