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132" y="7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2771D6E-C96A-4207-874A-FF8BF6A4FF6E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ADF0DF4F-28BD-4C5D-B62D-C703EAB9B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274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71D6E-C96A-4207-874A-FF8BF6A4FF6E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0DF4F-28BD-4C5D-B62D-C703EAB9B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179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71D6E-C96A-4207-874A-FF8BF6A4FF6E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0DF4F-28BD-4C5D-B62D-C703EAB9B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529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71D6E-C96A-4207-874A-FF8BF6A4FF6E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0DF4F-28BD-4C5D-B62D-C703EAB9B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457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71D6E-C96A-4207-874A-FF8BF6A4FF6E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0DF4F-28BD-4C5D-B62D-C703EAB9B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72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71D6E-C96A-4207-874A-FF8BF6A4FF6E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0DF4F-28BD-4C5D-B62D-C703EAB9B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162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71D6E-C96A-4207-874A-FF8BF6A4FF6E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0DF4F-28BD-4C5D-B62D-C703EAB9B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080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2771D6E-C96A-4207-874A-FF8BF6A4FF6E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0DF4F-28BD-4C5D-B62D-C703EAB9B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8493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52771D6E-C96A-4207-874A-FF8BF6A4FF6E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0DF4F-28BD-4C5D-B62D-C703EAB9B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622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71D6E-C96A-4207-874A-FF8BF6A4FF6E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0DF4F-28BD-4C5D-B62D-C703EAB9B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273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71D6E-C96A-4207-874A-FF8BF6A4FF6E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0DF4F-28BD-4C5D-B62D-C703EAB9B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924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71D6E-C96A-4207-874A-FF8BF6A4FF6E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0DF4F-28BD-4C5D-B62D-C703EAB9B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742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71D6E-C96A-4207-874A-FF8BF6A4FF6E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0DF4F-28BD-4C5D-B62D-C703EAB9B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501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71D6E-C96A-4207-874A-FF8BF6A4FF6E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0DF4F-28BD-4C5D-B62D-C703EAB9B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260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71D6E-C96A-4207-874A-FF8BF6A4FF6E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0DF4F-28BD-4C5D-B62D-C703EAB9B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027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71D6E-C96A-4207-874A-FF8BF6A4FF6E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0DF4F-28BD-4C5D-B62D-C703EAB9B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695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71D6E-C96A-4207-874A-FF8BF6A4FF6E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0DF4F-28BD-4C5D-B62D-C703EAB9B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871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2771D6E-C96A-4207-874A-FF8BF6A4FF6E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ADF0DF4F-28BD-4C5D-B62D-C703EAB9B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571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44425" y="633397"/>
            <a:ext cx="8825658" cy="2677648"/>
          </a:xfrm>
        </p:spPr>
        <p:txBody>
          <a:bodyPr/>
          <a:lstStyle/>
          <a:p>
            <a:pPr algn="ctr"/>
            <a:r>
              <a:rPr lang="ru-RU" u="sng" dirty="0" smtClean="0">
                <a:solidFill>
                  <a:srgbClr val="C00000"/>
                </a:solidFill>
              </a:rPr>
              <a:t>Иверская икона Божьей Матери</a:t>
            </a:r>
            <a:endParaRPr lang="ru-RU" u="sng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70771" y="3890000"/>
            <a:ext cx="8825658" cy="3139182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Автор работы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Жаркова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юлия</a:t>
            </a:r>
            <a:endParaRPr lang="ru-RU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56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Дни празднования </a:t>
            </a:r>
            <a:r>
              <a:rPr lang="ru-RU" dirty="0" err="1" smtClean="0"/>
              <a:t>Иверской</a:t>
            </a:r>
            <a:r>
              <a:rPr lang="ru-RU" dirty="0" smtClean="0"/>
              <a:t> Иконы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036" y="2587025"/>
            <a:ext cx="3326430" cy="3416300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день</a:t>
            </a:r>
            <a:r>
              <a:rPr lang="ru-RU" dirty="0"/>
              <a:t> перенесения списка </a:t>
            </a:r>
            <a:r>
              <a:rPr lang="ru-RU" b="1" dirty="0"/>
              <a:t>иконы</a:t>
            </a:r>
            <a:r>
              <a:rPr lang="ru-RU" dirty="0"/>
              <a:t>. По календарю Русской Православной Церкви по новому стилю — это 26 октября. 25 февраля празднуется еще одна дата, посвященная </a:t>
            </a:r>
            <a:r>
              <a:rPr lang="ru-RU" b="1" dirty="0" err="1"/>
              <a:t>Иверской</a:t>
            </a:r>
            <a:r>
              <a:rPr lang="ru-RU" b="1" dirty="0"/>
              <a:t> иконе Божьей матери</a:t>
            </a:r>
            <a:r>
              <a:rPr lang="ru-RU" dirty="0"/>
              <a:t>. В этот </a:t>
            </a:r>
            <a:r>
              <a:rPr lang="ru-RU" b="1" dirty="0"/>
              <a:t>день</a:t>
            </a:r>
            <a:r>
              <a:rPr lang="ru-RU" dirty="0"/>
              <a:t> монахи монастыря на горе Афон обрели чудотворный образ.</a:t>
            </a:r>
          </a:p>
        </p:txBody>
      </p:sp>
      <p:sp>
        <p:nvSpPr>
          <p:cNvPr id="4" name="AutoShape 2" descr="Картинки по запросу &quot;день иверская икона божьей матер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артинки по запросу &quot;день иверская икона божьей матери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Картинки по запросу &quot;день иверская икона божьей матери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Картинки по запросу &quot;день иверская икона божьей матери&quot;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320" y="2003339"/>
            <a:ext cx="6667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23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323" y="2364603"/>
            <a:ext cx="4240830" cy="34163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6000" dirty="0" smtClean="0">
                <a:solidFill>
                  <a:schemeClr val="accent6">
                    <a:lumMod val="50000"/>
                  </a:schemeClr>
                </a:solidFill>
              </a:rPr>
              <a:t>СПАСИБО </a:t>
            </a:r>
          </a:p>
          <a:p>
            <a:pPr marL="0" indent="0" algn="ctr">
              <a:buNone/>
            </a:pPr>
            <a:r>
              <a:rPr lang="ru-RU" sz="6000" dirty="0" smtClean="0">
                <a:solidFill>
                  <a:schemeClr val="accent6">
                    <a:lumMod val="50000"/>
                  </a:schemeClr>
                </a:solidFill>
              </a:rPr>
              <a:t>ЗА ВНИМАНИЕ </a:t>
            </a:r>
            <a:endParaRPr lang="ru-RU" sz="6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26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ОБРЕТЕНИЕ ИКОНЫ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842" y="2908300"/>
            <a:ext cx="6629802" cy="34163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 </a:t>
            </a:r>
            <a:r>
              <a:rPr lang="ru-RU" dirty="0"/>
              <a:t>9 веке в области </a:t>
            </a:r>
            <a:r>
              <a:rPr lang="ru-RU" dirty="0" err="1"/>
              <a:t>Никея</a:t>
            </a:r>
            <a:r>
              <a:rPr lang="ru-RU" dirty="0"/>
              <a:t> (сейчас — это Турция) жила семья православных христиан, вдова и ее сын-подросток. Женщина была не бедной и рядом со своим домом воздвигла храм, в котором была старинная икона Божьей Матери. Однажды смутьяны-иконоборцы пришли в эту церковь и начали требовать у женщины деньги. Она сказала им, что сейчас у нее нет такой суммы, услышав этот ответ, один из нападавших ударил мечом в икону по лику Божьей Матери. Вдруг по иконе, будто из живого тела, потекла кровь.</a:t>
            </a:r>
            <a:br>
              <a:rPr lang="ru-RU" dirty="0"/>
            </a:br>
            <a:r>
              <a:rPr lang="ru-RU" dirty="0"/>
              <a:t>«</a:t>
            </a:r>
            <a:r>
              <a:rPr lang="ru-RU" i="1" dirty="0"/>
              <a:t>Герои</a:t>
            </a:r>
            <a:r>
              <a:rPr lang="ru-RU" dirty="0"/>
              <a:t>» испугались увиденного и ушли из храма, но покидая его, предупредили, что вернутся за деньгами на следующий день.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527" y="1680632"/>
            <a:ext cx="353377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07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Обретение иконы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4122" y="2175133"/>
            <a:ext cx="5756592" cy="341630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Ночью вдова с сыном взяли поврежденную икону, пошли на берег моря и прочитав молитву, положили ее на воду. Неожиданно икона встала в вертикальное положение и поплыла от берега в открытое море. Мать и сын, пораженные происходящим, смотрели на это чудо. После всего произошедшего они были вынуждены покинуть свой дом. Сын отправился в Фессалоники, потом – на Афон в </a:t>
            </a:r>
            <a:r>
              <a:rPr lang="ru-RU" dirty="0" err="1"/>
              <a:t>Иверский</a:t>
            </a:r>
            <a:r>
              <a:rPr lang="ru-RU" dirty="0"/>
              <a:t> монастырь, где приняв постриг, стал монахом.</a:t>
            </a:r>
            <a:br>
              <a:rPr lang="ru-RU" dirty="0"/>
            </a:br>
            <a:r>
              <a:rPr lang="ru-RU" dirty="0"/>
              <a:t>Историю о таком необычном спасении образа Божией Матери, икона Которой чудесным образом ушла в море, он рассказал </a:t>
            </a:r>
            <a:r>
              <a:rPr lang="ru-RU" dirty="0" err="1"/>
              <a:t>иверским</a:t>
            </a:r>
            <a:r>
              <a:rPr lang="ru-RU" dirty="0"/>
              <a:t> монахам.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1779" y="1552649"/>
            <a:ext cx="4844016" cy="530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18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Обретение иконы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070" y="2175132"/>
            <a:ext cx="5491325" cy="4349235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Как-то раз, находясь возле монастырских ворот, недалеко от воды, старцы увидели огненный столб, поднимающийся над морем. Это зрелище напугало их. Они начали молиться Господу, но видение не исчезало, а к ночи стало еще ярче.</a:t>
            </a:r>
          </a:p>
          <a:p>
            <a:r>
              <a:rPr lang="ru-RU" dirty="0"/>
              <a:t>Наконец, монахи увидели плывущую в море икону Богородицы. Они попробовали достать ее, но когда стали приближаться к ней, икона от них отстранялась.</a:t>
            </a:r>
            <a:br>
              <a:rPr lang="ru-RU" dirty="0"/>
            </a:br>
            <a:r>
              <a:rPr lang="ru-RU" dirty="0"/>
              <a:t>После нескольких неудачных попыток, монахи собрались вместе и стали молиться Господу о помощи в обретении иконы. Бог услышал их мольбы, а человеком, который доставит святыню в </a:t>
            </a:r>
            <a:r>
              <a:rPr lang="ru-RU" dirty="0" err="1"/>
              <a:t>Иверскую</a:t>
            </a:r>
            <a:r>
              <a:rPr lang="ru-RU" dirty="0"/>
              <a:t> обитель, избрал монаха Гавриила, который сейчас известен, как Гавриил </a:t>
            </a:r>
            <a:r>
              <a:rPr lang="ru-RU" dirty="0" err="1"/>
              <a:t>Святогорец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502" y="1607408"/>
            <a:ext cx="4555525" cy="504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42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Обретение иконы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8095" y="2026851"/>
            <a:ext cx="5188348" cy="4530467"/>
          </a:xfrm>
        </p:spPr>
        <p:txBody>
          <a:bodyPr>
            <a:normAutofit/>
          </a:bodyPr>
          <a:lstStyle/>
          <a:p>
            <a:r>
              <a:rPr lang="ru-RU" dirty="0"/>
              <a:t>Ступив на воду, Гавриил пошел по поверхности, и тогда икона сама стала приближаться к монаху, он взял её на руки и вынес на берег. После обретения иконы, образ Богородицы поставили на святой алтарь, три дня перед ним непрерывно шла служба. Но вдруг иконы не стало, она исчезла, ее кинулись искать, и обнаружили над монастырскими воротами. Монахи снова поставили икону на алтарь, а она опять непостижимым образом оказалась над вратами. Несколько раз икона «</a:t>
            </a:r>
            <a:r>
              <a:rPr lang="ru-RU" i="1" dirty="0"/>
              <a:t>путешествовала</a:t>
            </a:r>
            <a:r>
              <a:rPr lang="ru-RU" dirty="0"/>
              <a:t>» с места на место 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789" y="2387084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00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Обретение иконы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7073" y="2084516"/>
            <a:ext cx="4759813" cy="4612846"/>
          </a:xfrm>
        </p:spPr>
        <p:txBody>
          <a:bodyPr>
            <a:normAutofit/>
          </a:bodyPr>
          <a:lstStyle/>
          <a:p>
            <a:r>
              <a:rPr lang="ru-RU" dirty="0"/>
              <a:t>Пречистая снова во сне явилась к отшельнику Гавриилу и велела, чтобы тот опять пошел в монастырь и сообщил всем, что эта икона была послана не для того, чтобы монахи охраняли ее, а наоборот — теперь сама Богородица, через свою икону, будет хранить </a:t>
            </a:r>
            <a:r>
              <a:rPr lang="ru-RU" dirty="0" err="1"/>
              <a:t>Иверон</a:t>
            </a:r>
            <a:r>
              <a:rPr lang="ru-RU" dirty="0"/>
              <a:t> и весь Ее второй удел — Афон.</a:t>
            </a:r>
            <a:br>
              <a:rPr lang="ru-RU" dirty="0"/>
            </a:br>
            <a:r>
              <a:rPr lang="ru-RU" dirty="0"/>
              <a:t>С тех времен эта икона получила название </a:t>
            </a:r>
            <a:r>
              <a:rPr lang="ru-RU" dirty="0" err="1"/>
              <a:t>Портаитисса</a:t>
            </a:r>
            <a:r>
              <a:rPr lang="ru-RU" dirty="0"/>
              <a:t>, что в переводе с греческого языка означает — </a:t>
            </a:r>
            <a:r>
              <a:rPr lang="ru-RU" dirty="0" err="1"/>
              <a:t>Вратарница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660" y="1837151"/>
            <a:ext cx="6334125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62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Молитва иконе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88959" y="2611395"/>
            <a:ext cx="4356159" cy="3869724"/>
          </a:xfrm>
        </p:spPr>
        <p:txBody>
          <a:bodyPr/>
          <a:lstStyle/>
          <a:p>
            <a:r>
              <a:rPr lang="ru-RU" dirty="0"/>
              <a:t>По чудотворным проявлениям </a:t>
            </a:r>
            <a:r>
              <a:rPr lang="ru-RU" b="1" dirty="0"/>
              <a:t>Иверская икона</a:t>
            </a:r>
            <a:r>
              <a:rPr lang="ru-RU" dirty="0"/>
              <a:t> — один из самых удивительных образов. ... Перед </a:t>
            </a:r>
            <a:r>
              <a:rPr lang="ru-RU" b="1" dirty="0" err="1"/>
              <a:t>Иверской</a:t>
            </a:r>
            <a:r>
              <a:rPr lang="ru-RU" b="1" dirty="0"/>
              <a:t> иконой Божьей Матери</a:t>
            </a:r>
            <a:r>
              <a:rPr lang="ru-RU" dirty="0"/>
              <a:t> молятся об избавлении от разных недугов – </a:t>
            </a:r>
            <a:r>
              <a:rPr lang="ru-RU" b="1" dirty="0"/>
              <a:t>она помогает</a:t>
            </a:r>
            <a:r>
              <a:rPr lang="ru-RU" dirty="0"/>
              <a:t> в скорби и печали, при разных тяжелых обстоятельствах, а также исцеляет от недугов телесных и душевных</a:t>
            </a:r>
          </a:p>
        </p:txBody>
      </p:sp>
      <p:sp>
        <p:nvSpPr>
          <p:cNvPr id="5" name="AutoShape 2" descr="Картинки по запросу &quot;иверская икона божьей матери молитв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Картинки по запросу &quot;иверская икона божьей матери молитва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2642464"/>
              </p:ext>
            </p:extLst>
          </p:nvPr>
        </p:nvGraphicFramePr>
        <p:xfrm>
          <a:off x="6285468" y="2330707"/>
          <a:ext cx="4068891" cy="415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Точечный рисунок" r:id="rId3" imgW="5715000" imgH="6172200" progId="Paint.Picture">
                  <p:embed/>
                </p:oleObj>
              </mc:Choice>
              <mc:Fallback>
                <p:oleObj name="Точечный рисунок" r:id="rId3" imgW="5715000" imgH="617220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85468" y="2330707"/>
                        <a:ext cx="4068891" cy="4150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910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4370" y="841862"/>
            <a:ext cx="8761413" cy="706964"/>
          </a:xfrm>
        </p:spPr>
        <p:txBody>
          <a:bodyPr/>
          <a:lstStyle/>
          <a:p>
            <a:r>
              <a:rPr lang="ru-RU" dirty="0" smtClean="0"/>
              <a:t>Чудеса иконы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6716" y="2735305"/>
            <a:ext cx="8825659" cy="3416300"/>
          </a:xfrm>
        </p:spPr>
        <p:txBody>
          <a:bodyPr/>
          <a:lstStyle/>
          <a:p>
            <a:r>
              <a:rPr lang="ru-RU" dirty="0" smtClean="0"/>
              <a:t>От иконы произошло множество чудесных исцелений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135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выглядит икона и как её отличить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8878" y="2694116"/>
            <a:ext cx="5105803" cy="3416300"/>
          </a:xfrm>
        </p:spPr>
        <p:txBody>
          <a:bodyPr/>
          <a:lstStyle/>
          <a:p>
            <a:r>
              <a:rPr lang="ru-RU" dirty="0" smtClean="0"/>
              <a:t>На ИВЕРСКОЙ ИКОНЕ ПРЕСВЯТАЯ БОГОРОДИЦА ДЕРЖИТ БОГОМЛАДЕНЦА НА ЛЕВОЙ РУКЕ ; ПРАВАЯ РУКА В МОЛЕНИИ ПРОТЯНУТА К СПАСИТЕЛЮ,ОДНОВРЕМЕННО УКАЗУЯ НА НЕГО. Голова Спасителя приподнята, и лик немного повёрнут к Богоматери. На правой щеке Пресвятой Богородицы изображена рана, из которой течёт кровь. ЭТО ГЛАВНОЕ ОТЛИЧИЕ ИВЕРСКОЙ ИКОНЫ.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454" y="2430161"/>
            <a:ext cx="2784389" cy="373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69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107</TotalTime>
  <Words>555</Words>
  <Application>Microsoft Office PowerPoint</Application>
  <PresentationFormat>Широкоэкранный</PresentationFormat>
  <Paragraphs>23</Paragraphs>
  <Slides>11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Wingdings 3</vt:lpstr>
      <vt:lpstr>Ион (конференц-зал)</vt:lpstr>
      <vt:lpstr>Точечный рисунок</vt:lpstr>
      <vt:lpstr>Иверская икона Божьей Матери</vt:lpstr>
      <vt:lpstr>ОБРЕТЕНИЕ ИКОНЫ</vt:lpstr>
      <vt:lpstr>Обретение иконы</vt:lpstr>
      <vt:lpstr>Обретение иконы</vt:lpstr>
      <vt:lpstr>Обретение иконы</vt:lpstr>
      <vt:lpstr>Обретение иконы</vt:lpstr>
      <vt:lpstr>Молитва иконе</vt:lpstr>
      <vt:lpstr>Чудеса иконы</vt:lpstr>
      <vt:lpstr>Как выглядит икона и как её отличить</vt:lpstr>
      <vt:lpstr>Дни празднования Иверской Иконы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Иверская икона Божьей Матери</dc:title>
  <dc:creator>Пользователь Windows</dc:creator>
  <cp:lastModifiedBy>Олеся</cp:lastModifiedBy>
  <cp:revision>12</cp:revision>
  <dcterms:created xsi:type="dcterms:W3CDTF">2020-03-15T06:09:47Z</dcterms:created>
  <dcterms:modified xsi:type="dcterms:W3CDTF">2020-05-22T04:59:27Z</dcterms:modified>
</cp:coreProperties>
</file>