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08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8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18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0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4541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4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65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9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8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21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6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4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2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5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98DA13-FD4B-41E4-B94C-AFD5C920DFA2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AB4B15-C5FE-4FF1-A649-1BA88BF1D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25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u.wikinews.org/wiki/%D0%9A%D1%83%D1%80%D1%81%D0%BA%D0%B0%D1%8F_%D0%9A%D0%BE%D1%80%D0%B5%D0%BD%D0%BD%D0%B0%D1%8F_%D0%B8%D0%BA%D0%BE%D0%BD%D0%B0_%D0%B2%D0%BE%D0%B7%D0%B2%D1%80%D0%B0%D1%89%D0%B0%D0%B5%D1%82%D1%81%D1%8F_%D0%BD%D0%B0_%D1%80%D0%BE%D0%B4%D0%B8%D0%BD%D1%83_%D0%B8%D0%B7_%D0%A1%D0%A8%D0%9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Курская Коренная икона Божией Матери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944" y="3907875"/>
            <a:ext cx="6400800" cy="1947333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Автор работы : Самойлова Вероника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11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3284" y="722067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 чём помогает икона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1752" y="2273081"/>
            <a:ext cx="486460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Перед Курской иконой Богоматери возносят молитвы о мире и благополучии в семье, о даровании детей и исцелении болезней, особенно обрекающих женщину на бездетность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Такая молитва защитит от недоброжелателей, завистников и всяческого зла, укрепит решимость и стойкость, если предстоит важное дело.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Почитание 8 (21) марта, 8 (21) сентября, 27 ноября (10 декабря), в 9-ю пятницу по Пасхе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721" y="1776984"/>
            <a:ext cx="40481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516" y="582844"/>
            <a:ext cx="9264460" cy="163914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Где находится икона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56" y="-173736"/>
            <a:ext cx="11356848" cy="7031736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Оригинал </a:t>
            </a:r>
            <a:r>
              <a:rPr lang="ru-RU" b="1" dirty="0">
                <a:solidFill>
                  <a:srgbClr val="FFFF00"/>
                </a:solidFill>
              </a:rPr>
              <a:t>находится</a:t>
            </a:r>
            <a:r>
              <a:rPr lang="ru-RU" dirty="0">
                <a:solidFill>
                  <a:srgbClr val="FFFF00"/>
                </a:solidFill>
              </a:rPr>
              <a:t> в Синодальном Знаменском соборе Русской Православной Церкви за границей в Нью-Йорке, США. По преданию, </a:t>
            </a:r>
            <a:r>
              <a:rPr lang="ru-RU" b="1" dirty="0">
                <a:solidFill>
                  <a:srgbClr val="FFFF00"/>
                </a:solidFill>
              </a:rPr>
              <a:t>икона</a:t>
            </a:r>
            <a:r>
              <a:rPr lang="ru-RU" dirty="0">
                <a:solidFill>
                  <a:srgbClr val="FFFF00"/>
                </a:solidFill>
              </a:rPr>
              <a:t> была найдена 8 сентября 1295 года, в день Рождества Пресвятой Богородицы, в лесу, недалеко от сожжённого татарами </a:t>
            </a:r>
            <a:r>
              <a:rPr lang="ru-RU" b="1" dirty="0">
                <a:solidFill>
                  <a:srgbClr val="FFFF00"/>
                </a:solidFill>
              </a:rPr>
              <a:t>Курска</a:t>
            </a:r>
            <a:r>
              <a:rPr lang="ru-RU" dirty="0">
                <a:solidFill>
                  <a:srgbClr val="FFFF00"/>
                </a:solidFill>
              </a:rPr>
              <a:t>.25 апр. 2013 г.</a:t>
            </a:r>
          </a:p>
          <a:p>
            <a:r>
              <a:rPr lang="ru-RU" dirty="0">
                <a:solidFill>
                  <a:srgbClr val="FFFF00"/>
                </a:solidFill>
                <a:hlinkClick r:id="rId2"/>
              </a:rPr>
              <a:t/>
            </a:r>
            <a:br>
              <a:rPr lang="ru-RU" dirty="0">
                <a:solidFill>
                  <a:srgbClr val="FFFF00"/>
                </a:solidFill>
                <a:hlinkClick r:id="rId2"/>
              </a:rPr>
            </a:br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571" y="3124062"/>
            <a:ext cx="2931605" cy="348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6628" y="0"/>
            <a:ext cx="11788204" cy="706831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7000" dirty="0" smtClean="0">
                <a:solidFill>
                  <a:srgbClr val="FFFF00"/>
                </a:solidFill>
              </a:rPr>
              <a:t>СПАСИБО ЗА ВНИМАНИЕ!!!!!</a:t>
            </a:r>
            <a:endParaRPr lang="ru-RU" sz="7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2415" y="6510528"/>
            <a:ext cx="45719" cy="11064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012" y="832104"/>
            <a:ext cx="7225348" cy="496519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Икона Божьей Матери, именуемая «Знамение», изображает Пресвятую Богородицу, сидящую и молитвенно поднявшую Свои руки; на ее груди, на фоне круглого щита (или сферы) благословляющий Божественный Младенец – Спас-Эммануил. Такое изображение Богоматери относится к числу самых первых Ее иконописных образов. В усыпальнице святой Агнии в Риме есть изображение Богоматери с распростертыми в молитве руками и с Младенцем, сидящим на Ее коленях. Это изображение относится к IV веку. Кроме этого, известен древний византийский образ Богоматери «</a:t>
            </a:r>
            <a:r>
              <a:rPr lang="ru-RU" dirty="0" err="1">
                <a:solidFill>
                  <a:srgbClr val="FFFF00"/>
                </a:solidFill>
              </a:rPr>
              <a:t>Никопеи</a:t>
            </a:r>
            <a:r>
              <a:rPr lang="ru-RU" dirty="0">
                <a:solidFill>
                  <a:srgbClr val="FFFF00"/>
                </a:solidFill>
              </a:rPr>
              <a:t>», VI века, где Пресвятая Богородица изображена сидящей на троне и держащую обеими руками перед собой овальный щит с образом Спаса-Эммануила.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372" y="545343"/>
            <a:ext cx="4247388" cy="55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260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8460" y="107356"/>
            <a:ext cx="9310180" cy="191346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Bahnschrift SemiLight" panose="020B0502040204020203" pitchFamily="34" charset="0"/>
              </a:rPr>
              <a:t>Приобретение иконы</a:t>
            </a:r>
            <a:endParaRPr lang="ru-RU" dirty="0">
              <a:solidFill>
                <a:srgbClr val="FFFF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24" y="1064090"/>
            <a:ext cx="12135676" cy="4699510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FFFF00"/>
                </a:solidFill>
              </a:rPr>
              <a:t>«В 6803 году от сотворения мира, а от Рождества Христова в 1295 году, 8 сентября (по ст. ст.), случилось одному благочестивому мужу </a:t>
            </a:r>
            <a:r>
              <a:rPr lang="ru-RU" i="1" dirty="0" err="1">
                <a:solidFill>
                  <a:srgbClr val="FFFF00"/>
                </a:solidFill>
              </a:rPr>
              <a:t>придти</a:t>
            </a:r>
            <a:r>
              <a:rPr lang="ru-RU" i="1" dirty="0">
                <a:solidFill>
                  <a:srgbClr val="FFFF00"/>
                </a:solidFill>
              </a:rPr>
              <a:t> ради своего прибытка в лес, которым поросли окрестности Курска, по его разорении, и по Божию смотрению увидел он близь реки </a:t>
            </a:r>
            <a:r>
              <a:rPr lang="ru-RU" i="1" dirty="0" err="1">
                <a:solidFill>
                  <a:srgbClr val="FFFF00"/>
                </a:solidFill>
              </a:rPr>
              <a:t>Тускари</a:t>
            </a:r>
            <a:r>
              <a:rPr lang="ru-RU" i="1" dirty="0">
                <a:solidFill>
                  <a:srgbClr val="FFFF00"/>
                </a:solidFill>
              </a:rPr>
              <a:t> в полугоре, у корня большого дерева лежащую ниц икону, которую лишь только поднял от земли, как тотчас же из того места проистек источник воды, </a:t>
            </a:r>
            <a:r>
              <a:rPr lang="ru-RU" i="1" dirty="0" err="1">
                <a:solidFill>
                  <a:srgbClr val="FFFF00"/>
                </a:solidFill>
              </a:rPr>
              <a:t>увидя</a:t>
            </a:r>
            <a:r>
              <a:rPr lang="ru-RU" i="1" dirty="0">
                <a:solidFill>
                  <a:srgbClr val="FFFF00"/>
                </a:solidFill>
              </a:rPr>
              <a:t> это оный муж поставил честно обретенную им икону Знамения Божией Матери в дупле того дерева, а сам тогда же объявил о сем </a:t>
            </a:r>
            <a:r>
              <a:rPr lang="ru-RU" i="1" dirty="0" err="1">
                <a:solidFill>
                  <a:srgbClr val="FFFF00"/>
                </a:solidFill>
              </a:rPr>
              <a:t>преславном</a:t>
            </a:r>
            <a:r>
              <a:rPr lang="ru-RU" i="1" dirty="0">
                <a:solidFill>
                  <a:srgbClr val="FFFF00"/>
                </a:solidFill>
              </a:rPr>
              <a:t> чуде своим товарищам, которые </a:t>
            </a:r>
            <a:r>
              <a:rPr lang="ru-RU" i="1" dirty="0" err="1">
                <a:solidFill>
                  <a:srgbClr val="FFFF00"/>
                </a:solidFill>
              </a:rPr>
              <a:t>согласясь</a:t>
            </a:r>
            <a:r>
              <a:rPr lang="ru-RU" i="1" dirty="0">
                <a:solidFill>
                  <a:srgbClr val="FFFF00"/>
                </a:solidFill>
              </a:rPr>
              <a:t> между собою, построили на несколько сажень повыше упомянутого места часовню и, поставив в ней чудотворную Икону, возвратились с миром восвояси».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209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948" y="-112100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Описание иконы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5596" y="987552"/>
            <a:ext cx="5387404" cy="587044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Доска, на которой изображена Богоматерь, представляла собою небольшой квадрат в длину и ширину по 3 ½ вершка, вставленный в такой же формы деревянный оклад. На последнем, как выше сказано, по велению царя Феодора Иоанновича были помещены изображения: сверху иконы – Господа </a:t>
            </a:r>
            <a:r>
              <a:rPr lang="ru-RU" dirty="0" err="1">
                <a:solidFill>
                  <a:srgbClr val="FFFF00"/>
                </a:solidFill>
              </a:rPr>
              <a:t>Саваофа</a:t>
            </a:r>
            <a:r>
              <a:rPr lang="ru-RU" dirty="0">
                <a:solidFill>
                  <a:srgbClr val="FFFF00"/>
                </a:solidFill>
              </a:rPr>
              <a:t> с исходящим из недр Его Св. Духом, а по сторонам ее – пророков, со свитками в руках и соответствующими из их писаний изречениями. Лики всех пророков обращены к изображению Богоматери и предвечного Младенца.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011" y="987552"/>
            <a:ext cx="4749219" cy="55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7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724" y="356616"/>
            <a:ext cx="5972620" cy="5736675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Царь и пророк Соломон изображен на правой стороне иконы держащим в правой руке свиток с изречением: </a:t>
            </a:r>
            <a:r>
              <a:rPr lang="ru-RU" b="1" i="1" dirty="0">
                <a:solidFill>
                  <a:srgbClr val="FFFF00"/>
                </a:solidFill>
              </a:rPr>
              <a:t>«премудрость </a:t>
            </a:r>
            <a:r>
              <a:rPr lang="ru-RU" b="1" i="1" dirty="0" err="1">
                <a:solidFill>
                  <a:srgbClr val="FFFF00"/>
                </a:solidFill>
              </a:rPr>
              <a:t>созда</a:t>
            </a:r>
            <a:r>
              <a:rPr lang="ru-RU" b="1" i="1" dirty="0">
                <a:solidFill>
                  <a:srgbClr val="FFFF00"/>
                </a:solidFill>
              </a:rPr>
              <a:t> себе </a:t>
            </a:r>
            <a:r>
              <a:rPr lang="ru-RU" b="1" i="1" dirty="0" err="1">
                <a:solidFill>
                  <a:srgbClr val="FFFF00"/>
                </a:solidFill>
              </a:rPr>
              <a:t>домъ</a:t>
            </a:r>
            <a:r>
              <a:rPr lang="ru-RU" b="1" i="1" dirty="0">
                <a:solidFill>
                  <a:srgbClr val="FFFF00"/>
                </a:solidFill>
              </a:rPr>
              <a:t>»</a:t>
            </a:r>
            <a:r>
              <a:rPr lang="ru-RU" dirty="0">
                <a:solidFill>
                  <a:srgbClr val="FFFF00"/>
                </a:solidFill>
              </a:rPr>
              <a:t>.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За </a:t>
            </a:r>
            <a:r>
              <a:rPr lang="ru-RU" dirty="0">
                <a:solidFill>
                  <a:srgbClr val="FFFF00"/>
                </a:solidFill>
              </a:rPr>
              <a:t>ним в нисходящем порядке изображены пророки: </a:t>
            </a:r>
            <a:r>
              <a:rPr lang="ru-RU" dirty="0" err="1">
                <a:solidFill>
                  <a:srgbClr val="FFFF00"/>
                </a:solidFill>
              </a:rPr>
              <a:t>Даниилъ</a:t>
            </a:r>
            <a:r>
              <a:rPr lang="ru-RU" dirty="0">
                <a:solidFill>
                  <a:srgbClr val="FFFF00"/>
                </a:solidFill>
              </a:rPr>
              <a:t>, в левой руке которого свиток с изречением: </a:t>
            </a:r>
            <a:r>
              <a:rPr lang="ru-RU" b="1" i="1" dirty="0">
                <a:solidFill>
                  <a:srgbClr val="FFFF00"/>
                </a:solidFill>
              </a:rPr>
              <a:t>«</a:t>
            </a:r>
            <a:r>
              <a:rPr lang="ru-RU" b="1" i="1" dirty="0" err="1">
                <a:solidFill>
                  <a:srgbClr val="FFFF00"/>
                </a:solidFill>
              </a:rPr>
              <a:t>азъ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видехъ</a:t>
            </a:r>
            <a:r>
              <a:rPr lang="ru-RU" b="1" i="1" dirty="0">
                <a:solidFill>
                  <a:srgbClr val="FFFF00"/>
                </a:solidFill>
              </a:rPr>
              <a:t> гору каменную»</a:t>
            </a:r>
            <a:r>
              <a:rPr lang="ru-RU" dirty="0">
                <a:solidFill>
                  <a:srgbClr val="FFFF00"/>
                </a:solidFill>
              </a:rPr>
              <a:t>, Иеремия со свитком в левой руке, на котором написано: </a:t>
            </a:r>
            <a:r>
              <a:rPr lang="ru-RU" b="1" i="1" dirty="0">
                <a:solidFill>
                  <a:srgbClr val="FFFF00"/>
                </a:solidFill>
              </a:rPr>
              <a:t>«се </a:t>
            </a:r>
            <a:r>
              <a:rPr lang="ru-RU" b="1" i="1" dirty="0" err="1">
                <a:solidFill>
                  <a:srgbClr val="FFFF00"/>
                </a:solidFill>
              </a:rPr>
              <a:t>дние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грядутъ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глаголетъ</a:t>
            </a:r>
            <a:r>
              <a:rPr lang="ru-RU" b="1" i="1" dirty="0">
                <a:solidFill>
                  <a:srgbClr val="FFFF00"/>
                </a:solidFill>
              </a:rPr>
              <a:t> Господь…»</a:t>
            </a:r>
            <a:r>
              <a:rPr lang="ru-RU" dirty="0">
                <a:solidFill>
                  <a:srgbClr val="FFFF00"/>
                </a:solidFill>
              </a:rPr>
              <a:t>, и пр. Илия со свитком в обеих руках, на котором изречение – </a:t>
            </a:r>
            <a:r>
              <a:rPr lang="ru-RU" b="1" i="1" dirty="0">
                <a:solidFill>
                  <a:srgbClr val="FFFF00"/>
                </a:solidFill>
              </a:rPr>
              <a:t>«ревнуя </a:t>
            </a:r>
            <a:r>
              <a:rPr lang="ru-RU" b="1" i="1" dirty="0" err="1">
                <a:solidFill>
                  <a:srgbClr val="FFFF00"/>
                </a:solidFill>
              </a:rPr>
              <a:t>поревновахъ</a:t>
            </a:r>
            <a:r>
              <a:rPr lang="ru-RU" b="1" i="1" dirty="0">
                <a:solidFill>
                  <a:srgbClr val="FFFF00"/>
                </a:solidFill>
              </a:rPr>
              <a:t> о Господе»</a:t>
            </a:r>
            <a:r>
              <a:rPr lang="ru-RU" dirty="0">
                <a:solidFill>
                  <a:srgbClr val="FFFF00"/>
                </a:solidFill>
              </a:rPr>
              <a:t>. На левой стороне иконы, в таком же нисходящем порядке, изображены: царь и пророк Давид со свитком в левой руке и изречением на нем: </a:t>
            </a:r>
            <a:r>
              <a:rPr lang="ru-RU" b="1" i="1" dirty="0">
                <a:solidFill>
                  <a:srgbClr val="FFFF00"/>
                </a:solidFill>
              </a:rPr>
              <a:t>«воскресни, Господи, </a:t>
            </a:r>
            <a:r>
              <a:rPr lang="ru-RU" b="1" i="1" dirty="0" err="1">
                <a:solidFill>
                  <a:srgbClr val="FFFF00"/>
                </a:solidFill>
              </a:rPr>
              <a:t>въ</a:t>
            </a:r>
            <a:r>
              <a:rPr lang="ru-RU" b="1" i="1" dirty="0">
                <a:solidFill>
                  <a:srgbClr val="FFFF00"/>
                </a:solidFill>
              </a:rPr>
              <a:t> покой Твой»</a:t>
            </a:r>
            <a:r>
              <a:rPr lang="ru-RU" dirty="0">
                <a:solidFill>
                  <a:srgbClr val="FFFF00"/>
                </a:solidFill>
              </a:rPr>
              <a:t>, пророк Моисей со свитком в обеих руках и надписью: </a:t>
            </a:r>
            <a:r>
              <a:rPr lang="ru-RU" b="1" i="1" dirty="0">
                <a:solidFill>
                  <a:srgbClr val="FFFF00"/>
                </a:solidFill>
              </a:rPr>
              <a:t>«</a:t>
            </a:r>
            <a:r>
              <a:rPr lang="ru-RU" b="1" i="1" dirty="0" err="1">
                <a:solidFill>
                  <a:srgbClr val="FFFF00"/>
                </a:solidFill>
              </a:rPr>
              <a:t>азъ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видехъ</a:t>
            </a:r>
            <a:r>
              <a:rPr lang="ru-RU" b="1" i="1" dirty="0">
                <a:solidFill>
                  <a:srgbClr val="FFFF00"/>
                </a:solidFill>
              </a:rPr>
              <a:t> купину огненную»</a:t>
            </a:r>
            <a:r>
              <a:rPr lang="ru-RU" dirty="0">
                <a:solidFill>
                  <a:srgbClr val="FFFF00"/>
                </a:solidFill>
              </a:rPr>
              <a:t>; пророк Исаия со свитком в правой руке и изречением – </a:t>
            </a:r>
            <a:r>
              <a:rPr lang="ru-RU" b="1" i="1" dirty="0">
                <a:solidFill>
                  <a:srgbClr val="FFFF00"/>
                </a:solidFill>
              </a:rPr>
              <a:t>«се Дева во чреве </a:t>
            </a:r>
            <a:r>
              <a:rPr lang="ru-RU" b="1" i="1" dirty="0" err="1">
                <a:solidFill>
                  <a:srgbClr val="FFFF00"/>
                </a:solidFill>
              </a:rPr>
              <a:t>прiиметъ</a:t>
            </a:r>
            <a:r>
              <a:rPr lang="ru-RU" b="1" i="1" dirty="0">
                <a:solidFill>
                  <a:srgbClr val="FFFF00"/>
                </a:solidFill>
              </a:rPr>
              <a:t>»</a:t>
            </a:r>
            <a:r>
              <a:rPr lang="ru-RU" dirty="0">
                <a:solidFill>
                  <a:srgbClr val="FFFF00"/>
                </a:solidFill>
              </a:rPr>
              <a:t>; судья </a:t>
            </a:r>
            <a:r>
              <a:rPr lang="ru-RU" dirty="0" err="1">
                <a:solidFill>
                  <a:srgbClr val="FFFF00"/>
                </a:solidFill>
              </a:rPr>
              <a:t>Гедеон</a:t>
            </a:r>
            <a:r>
              <a:rPr lang="ru-RU" dirty="0">
                <a:solidFill>
                  <a:srgbClr val="FFFF00"/>
                </a:solidFill>
              </a:rPr>
              <a:t> со свитком в левой руке, на котором написано – </a:t>
            </a:r>
            <a:r>
              <a:rPr lang="ru-RU" b="1" i="1" dirty="0">
                <a:solidFill>
                  <a:srgbClr val="FFFF00"/>
                </a:solidFill>
              </a:rPr>
              <a:t>«</a:t>
            </a:r>
            <a:r>
              <a:rPr lang="ru-RU" b="1" i="1" dirty="0" err="1">
                <a:solidFill>
                  <a:srgbClr val="FFFF00"/>
                </a:solidFill>
              </a:rPr>
              <a:t>сниде</a:t>
            </a:r>
            <a:r>
              <a:rPr lang="ru-RU" b="1" i="1" dirty="0">
                <a:solidFill>
                  <a:srgbClr val="FFFF00"/>
                </a:solidFill>
              </a:rPr>
              <a:t> яко дождь на руно»</a:t>
            </a:r>
            <a:r>
              <a:rPr lang="ru-RU" dirty="0">
                <a:solidFill>
                  <a:srgbClr val="FFFF00"/>
                </a:solidFill>
              </a:rPr>
              <a:t>. Ряд пророческих ликов на иконе внизу заключается изображением пророка Аввакума, с надписью на свитке в обеих его руках – </a:t>
            </a:r>
            <a:r>
              <a:rPr lang="ru-RU" b="1" i="1" dirty="0">
                <a:solidFill>
                  <a:srgbClr val="FFFF00"/>
                </a:solidFill>
              </a:rPr>
              <a:t>«</a:t>
            </a:r>
            <a:r>
              <a:rPr lang="ru-RU" b="1" i="1" dirty="0" err="1">
                <a:solidFill>
                  <a:srgbClr val="FFFF00"/>
                </a:solidFill>
              </a:rPr>
              <a:t>Богъ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отъ</a:t>
            </a:r>
            <a:r>
              <a:rPr lang="ru-RU" b="1" i="1" dirty="0">
                <a:solidFill>
                  <a:srgbClr val="FFFF00"/>
                </a:solidFill>
              </a:rPr>
              <a:t> юга </a:t>
            </a:r>
            <a:r>
              <a:rPr lang="ru-RU" b="1" i="1" dirty="0" err="1">
                <a:solidFill>
                  <a:srgbClr val="FFFF00"/>
                </a:solidFill>
              </a:rPr>
              <a:t>прiидетъ</a:t>
            </a:r>
            <a:r>
              <a:rPr lang="ru-RU" b="1" i="1" dirty="0">
                <a:solidFill>
                  <a:srgbClr val="FFFF00"/>
                </a:solidFill>
              </a:rPr>
              <a:t>»</a:t>
            </a:r>
            <a:r>
              <a:rPr lang="ru-RU" dirty="0">
                <a:solidFill>
                  <a:srgbClr val="FFFF00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98" y="356616"/>
            <a:ext cx="4603652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104" y="530352"/>
            <a:ext cx="3538728" cy="60807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И</a:t>
            </a:r>
            <a:r>
              <a:rPr lang="ru-RU" dirty="0" smtClean="0">
                <a:solidFill>
                  <a:srgbClr val="FFFF00"/>
                </a:solidFill>
              </a:rPr>
              <a:t>зображения и этих пророков со свитками, в которых содержатся их пророческие изречения, также помещены на иконе «Знамения» Пресвятой Богородицы как их общее согласное свидетельство об истинности чудесного знамения, данного Богом чрез пророка Исаию.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530352"/>
            <a:ext cx="4831842" cy="58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732" y="539496"/>
            <a:ext cx="11404156" cy="587044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Изображение Богородицы, Господа </a:t>
            </a:r>
            <a:r>
              <a:rPr lang="ru-RU" dirty="0" err="1">
                <a:solidFill>
                  <a:srgbClr val="FFFF00"/>
                </a:solidFill>
              </a:rPr>
              <a:t>Саваофа</a:t>
            </a:r>
            <a:r>
              <a:rPr lang="ru-RU" dirty="0">
                <a:solidFill>
                  <a:srgbClr val="FFFF00"/>
                </a:solidFill>
              </a:rPr>
              <a:t> и пророков по царскому приказу были украшены серебро-позолоченным окладом, жемчугом и драгоценными камнями. Царица Ирина Федоровна украсила святую икону богатой ризой с жемчугом, драгоценными камнями и собственноручно расшитой золотом пелену красного атласа, на которой золотыми буквами была вышита следующая надпись: </a:t>
            </a:r>
            <a:r>
              <a:rPr lang="ru-RU" b="1" i="1" dirty="0">
                <a:solidFill>
                  <a:srgbClr val="FFFF00"/>
                </a:solidFill>
              </a:rPr>
              <a:t>«Повелением Благоверного Государя и Великого Князя Федора Иоанновича всея России самодержца и </a:t>
            </a:r>
            <a:r>
              <a:rPr lang="ru-RU" b="1" i="1" dirty="0" err="1">
                <a:solidFill>
                  <a:srgbClr val="FFFF00"/>
                </a:solidFill>
              </a:rPr>
              <a:t>Благоверныя</a:t>
            </a:r>
            <a:r>
              <a:rPr lang="ru-RU" b="1" i="1" dirty="0">
                <a:solidFill>
                  <a:srgbClr val="FFFF00"/>
                </a:solidFill>
              </a:rPr>
              <a:t> Государыни </a:t>
            </a:r>
            <a:r>
              <a:rPr lang="ru-RU" b="1" i="1" dirty="0" err="1">
                <a:solidFill>
                  <a:srgbClr val="FFFF00"/>
                </a:solidFill>
              </a:rPr>
              <a:t>Великия</a:t>
            </a:r>
            <a:r>
              <a:rPr lang="ru-RU" b="1" i="1" dirty="0">
                <a:solidFill>
                  <a:srgbClr val="FFFF00"/>
                </a:solidFill>
              </a:rPr>
              <a:t> Княгини Ирины, и их дочери Великой княжны Феодосии сделана сия пелена к образу </a:t>
            </a:r>
            <a:r>
              <a:rPr lang="ru-RU" b="1" i="1" dirty="0" err="1">
                <a:solidFill>
                  <a:srgbClr val="FFFF00"/>
                </a:solidFill>
              </a:rPr>
              <a:t>Пречистыя</a:t>
            </a:r>
            <a:r>
              <a:rPr lang="ru-RU" b="1" i="1" dirty="0">
                <a:solidFill>
                  <a:srgbClr val="FFFF00"/>
                </a:solidFill>
              </a:rPr>
              <a:t> Богородицы </a:t>
            </a:r>
            <a:r>
              <a:rPr lang="ru-RU" b="1" i="1" dirty="0" err="1">
                <a:solidFill>
                  <a:srgbClr val="FFFF00"/>
                </a:solidFill>
              </a:rPr>
              <a:t>Курския</a:t>
            </a:r>
            <a:r>
              <a:rPr lang="ru-RU" b="1" i="1" dirty="0">
                <a:solidFill>
                  <a:srgbClr val="FFFF00"/>
                </a:solidFill>
              </a:rPr>
              <a:t>, лета 7105» (1597 г.)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  <a:p>
            <a:r>
              <a:rPr lang="ru-RU" dirty="0">
                <a:solidFill>
                  <a:srgbClr val="FFFF00"/>
                </a:solidFill>
              </a:rPr>
              <a:t>Свободные от изображений поля оклада были покрыты бархатом, с вышитыми на нем золотыми цветами и небольших разводов травами. Богатство украшений на иконе увеличивалось разноцветными камнями, придающими ей большую художественную красоту и редкое благолепие. Икона затем была возвращена, и в том же году, при ближайшем содействии царя, на месте часовни был основан монастырь и воздвигнута церковь во имя Рождества Пресвятой Богородицы. Первым игуменом был Рыльский священник Георгий, в монашестве </a:t>
            </a:r>
            <a:r>
              <a:rPr lang="ru-RU" dirty="0" err="1">
                <a:solidFill>
                  <a:srgbClr val="FFFF00"/>
                </a:solidFill>
              </a:rPr>
              <a:t>Евфимий</a:t>
            </a:r>
            <a:r>
              <a:rPr lang="ru-RU" dirty="0">
                <a:solidFill>
                  <a:srgbClr val="FFFF00"/>
                </a:solidFill>
              </a:rPr>
              <a:t>.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2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7644" y="107356"/>
            <a:ext cx="9721660" cy="202319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Чудеса иконы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208" y="442297"/>
            <a:ext cx="12051792" cy="499838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1.</a:t>
            </a:r>
            <a:r>
              <a:rPr lang="ru-RU" dirty="0">
                <a:solidFill>
                  <a:srgbClr val="FFFF00"/>
                </a:solidFill>
              </a:rPr>
              <a:t> Некоторый человек, имя коего и </a:t>
            </a:r>
            <a:r>
              <a:rPr lang="ru-RU" dirty="0" err="1">
                <a:solidFill>
                  <a:srgbClr val="FFFF00"/>
                </a:solidFill>
              </a:rPr>
              <a:t>зваше</a:t>
            </a:r>
            <a:r>
              <a:rPr lang="ru-RU" dirty="0">
                <a:solidFill>
                  <a:srgbClr val="FFFF00"/>
                </a:solidFill>
              </a:rPr>
              <a:t> неизвестно почему упущено, слеп был, услышавши о многих чудесах, происходивших от иконы Знамения </a:t>
            </a:r>
            <a:r>
              <a:rPr lang="ru-RU" dirty="0" err="1">
                <a:solidFill>
                  <a:srgbClr val="FFFF00"/>
                </a:solidFill>
              </a:rPr>
              <a:t>Пресвятыя</a:t>
            </a:r>
            <a:r>
              <a:rPr lang="ru-RU" dirty="0">
                <a:solidFill>
                  <a:srgbClr val="FFFF00"/>
                </a:solidFill>
              </a:rPr>
              <a:t> Богородицы, пришел в Коренную пустынь, припал к образу с усердием и горячею молитвою о своем исцелении; во время таковой молитвы, открылась у него жажда к питью; когда напился из источника святой воды и умыл глаза, на том месте, где явилась чудотворная икона, в то же время снова получил зрение, за что вознес благодарение Господу Богу и Его Пречистой Матери, объявил о сем братии и остался трудиться с ними в Коренной пустыни до своей смерти.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888" y="4020502"/>
            <a:ext cx="4037648" cy="26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308" y="539496"/>
            <a:ext cx="11440732" cy="5532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2. Из </a:t>
            </a:r>
            <a:r>
              <a:rPr lang="ru-RU" dirty="0">
                <a:solidFill>
                  <a:srgbClr val="FFFF00"/>
                </a:solidFill>
              </a:rPr>
              <a:t>военного звания Владимир Рогов случайно в г. Карпове упавших в житную яму двух сыновей стрельца Тимофея Спасова вытащил, а сам от тяжкого воздуха в яме сделался в беспамятстве и был вытащен из оной людьми, в каковом беспамятстве и в болезненном расслаблении и слепоте и находился двадцать два дня, на двадцать третий же день его болезни узнал он, что чудотворный образ Знамения </a:t>
            </a:r>
            <a:r>
              <a:rPr lang="ru-RU" dirty="0" err="1">
                <a:solidFill>
                  <a:srgbClr val="FFFF00"/>
                </a:solidFill>
              </a:rPr>
              <a:t>Пресвятыя</a:t>
            </a:r>
            <a:r>
              <a:rPr lang="ru-RU" dirty="0">
                <a:solidFill>
                  <a:srgbClr val="FFFF00"/>
                </a:solidFill>
              </a:rPr>
              <a:t> Богородицы из Курска несут через Карпов в Белгород, упросил, чтобы его повезли к соборной церкви приложиться к тому чудотворному образу, и он припал в церкви к образу, со слезами просил Царицу Небесную во все </a:t>
            </a:r>
            <a:r>
              <a:rPr lang="ru-RU" dirty="0" err="1">
                <a:solidFill>
                  <a:srgbClr val="FFFF00"/>
                </a:solidFill>
              </a:rPr>
              <a:t>молебное</a:t>
            </a:r>
            <a:r>
              <a:rPr lang="ru-RU" dirty="0">
                <a:solidFill>
                  <a:srgbClr val="FFFF00"/>
                </a:solidFill>
              </a:rPr>
              <a:t> пение о своем исцелении; игумен Моисей по окончании молебствия осенил его животворящим крестом Господним и окропил св. водою; в то время он, Рогов, получил явно </a:t>
            </a:r>
            <a:r>
              <a:rPr lang="ru-RU" dirty="0" err="1">
                <a:solidFill>
                  <a:srgbClr val="FFFF00"/>
                </a:solidFill>
              </a:rPr>
              <a:t>привсех</a:t>
            </a:r>
            <a:r>
              <a:rPr lang="ru-RU" dirty="0">
                <a:solidFill>
                  <a:srgbClr val="FFFF00"/>
                </a:solidFill>
              </a:rPr>
              <a:t> облегчение, а по возвращении чудотворного образа из Белгорода обратно в Курск, он, Владимир Рогов, при встрече образа, получил выздоровление. </a:t>
            </a:r>
          </a:p>
        </p:txBody>
      </p:sp>
    </p:spTree>
    <p:extLst>
      <p:ext uri="{BB962C8B-B14F-4D97-AF65-F5344CB8AC3E}">
        <p14:creationId xmlns:p14="http://schemas.microsoft.com/office/powerpoint/2010/main" val="8047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91</TotalTime>
  <Words>1163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Bahnschrift SemiLight</vt:lpstr>
      <vt:lpstr>Century Gothic</vt:lpstr>
      <vt:lpstr>Wingdings 3</vt:lpstr>
      <vt:lpstr>Сектор</vt:lpstr>
      <vt:lpstr>Курская Коренная икона Божией Матери</vt:lpstr>
      <vt:lpstr>Презентация PowerPoint</vt:lpstr>
      <vt:lpstr>Приобретение иконы</vt:lpstr>
      <vt:lpstr>Описание иконы</vt:lpstr>
      <vt:lpstr>Презентация PowerPoint</vt:lpstr>
      <vt:lpstr>Презентация PowerPoint</vt:lpstr>
      <vt:lpstr>Презентация PowerPoint</vt:lpstr>
      <vt:lpstr>Чудеса иконы</vt:lpstr>
      <vt:lpstr>Презентация PowerPoint</vt:lpstr>
      <vt:lpstr>В чём помогает икона</vt:lpstr>
      <vt:lpstr>Где находится икона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Курская Коренная икона Божией Матери</dc:title>
  <dc:creator>Пользователь Windows</dc:creator>
  <cp:lastModifiedBy>Пользователь Windows</cp:lastModifiedBy>
  <cp:revision>11</cp:revision>
  <dcterms:created xsi:type="dcterms:W3CDTF">2020-03-15T06:14:25Z</dcterms:created>
  <dcterms:modified xsi:type="dcterms:W3CDTF">2020-03-15T07:46:56Z</dcterms:modified>
</cp:coreProperties>
</file>