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0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8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5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8907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19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94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1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91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1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7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0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2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53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1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1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53DFB-F4FA-4146-A781-145E30B8394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4786-6BC0-490E-973E-0C7E990F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964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5217" y="2306323"/>
            <a:ext cx="75280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Романюк Полина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Отряд «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Любознайки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652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05039" y="913455"/>
            <a:ext cx="60592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chemeClr val="accent5"/>
                </a:solidFill>
                <a:effectLst/>
                <a:latin typeface="Helvetica Neue"/>
              </a:rPr>
              <a:t>Геолог — специалист по геологии. Это наука о строении Земли и полезных ископаемых — угле, нефти, руде и др. Геолог — профессия трудная. Она требует не только знаний, но и крепкого здоровья, хорошей физической подготовки. Ведь геологи живут в палатках, носят с собой инструменты, тяжелые рюкзаки с провизией и вещами. Пешком они проходят сотни километров там, где не проедет никакой транспорт — в тайге, горах, тундре. Геологи нередко спускаются в глубокие пещеры, специальными молотками отбивают от стен куски породы и внимательно изучают ее. Геолог должен уметь работать с картой и пользоваться компасом. Геологи отправляются на изыскания не поодиночке, а небольшими партиями. В экспедициях они помогают друг другу.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9218" name="Picture 2" descr="О профессии геолога детя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9" y="1831363"/>
            <a:ext cx="4075959" cy="348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5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698" y="594911"/>
            <a:ext cx="698836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666666"/>
                </a:solidFill>
                <a:effectLst/>
                <a:latin typeface="Helvetica Neue"/>
              </a:rPr>
              <a:t>Вежливость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Helvetica Neue"/>
              </a:rPr>
              <a:t> - важнейшее качество воспитанного человека, которое помогает установить нравственное равновесие, облегчить дальнейший путь в жизни. В древности словом "вежа" называли знатока, знающего правила приличия, умеющего выразить доброжелательное отношение к другим людям. И сегодня, общаясь с воспитанным человеком, ощущаешь его благорасположение, при этом беседа с ним доставляет радость и позитив. При этом каждый в жизни сталкивался с людьми, у которых масса положительных качеств, но если у них отсутствуют хорошие манеры, то начинаются неприятности. В то же время, если хорошие манеры являются лишь притворством, средством достижения собственных целей, такая тактичность не вызывает доверительных отношений. Поэтому вежливость не является необходимой мерой общения с людьми, она должна исходить из внутреннего состояния человека, из его общей доброжелательности ко всему окружающему. Известный священнослужитель Франциск Ассизский справедливо сказал: "Вежливость тесно связана с любовью. Она ее младшая сестра, всегда сопровождает ее, и раскрывает ей врата сердец".</a:t>
            </a:r>
            <a:endParaRPr lang="ru-RU" dirty="0"/>
          </a:p>
        </p:txBody>
      </p:sp>
      <p:pic>
        <p:nvPicPr>
          <p:cNvPr id="10246" name="Picture 6" descr="http://kartik.ru/wp-content/uploads/2017/05/vezhlivost-kartinki-dlya-detey-61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20" y="1410160"/>
            <a:ext cx="5064622" cy="37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6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6150" y="2427508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Спасибо </a:t>
            </a:r>
            <a:r>
              <a:rPr lang="ru-RU" sz="5400" b="1" dirty="0">
                <a:ln/>
                <a:solidFill>
                  <a:schemeClr val="accent4"/>
                </a:solidFill>
              </a:rPr>
              <a:t>з</a:t>
            </a:r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а внимание!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29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44247/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17" y="1326529"/>
            <a:ext cx="5722764" cy="42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8526" y="1446984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У людей складывались </a:t>
            </a:r>
            <a:r>
              <a:rPr lang="ru-RU" b="0" i="0" u="none" strike="noStrike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дружеские отношения</a:t>
            </a:r>
            <a:r>
              <a:rPr lang="ru-RU" b="0" i="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 с начала времён. Когда кто-то окружён своими близкими приятелями, ему кажется, что он в этом мире не одинок, всегда есть на кого положиться, кто может помочь в трудную минуту словом и делом, выслушать. Товарищи готовы прийти на выручку, на их сторону встают даже тогда, когда они не правы. Очень часто люди путают определение «дружба» с каким-либо иным типом межличностных отношений, ждут от других несвойственных поступков и слов, что часто приводит к обоюдному разочарованию. Важно уметь отличать приятельское взаимодействие от всех других типов общения. Понимание и осознание того, что оно значит, поможет не только самому быть и оставаться настоящим, истинным, </a:t>
            </a:r>
            <a:r>
              <a:rPr lang="ru-RU" b="0" i="0" u="none" strike="noStrike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преданным другом</a:t>
            </a:r>
            <a:r>
              <a:rPr lang="ru-RU" b="0" i="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, но и адекватно оценивать слова и поступки окружающих, тех, кого называем друзьями.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3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eslide.ru/img/thumbs/8fbab4b732d91e86bf18e8db7fe2f4a0-8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02" y="110169"/>
            <a:ext cx="2855284" cy="21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3389" y="2141463"/>
            <a:ext cx="11854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chemeClr val="accent5"/>
                </a:solidFill>
                <a:effectLst/>
                <a:latin typeface="ProximaNova"/>
              </a:rPr>
              <a:t>Уже все знают, что солнце, воздух и вода являются самыми лучшими друзьями человека. Я не буду говорить о пользе, которую приносит нам солнечный свет. Об этом подробно написано в медицинских энциклопедиях. Пребывание на солнце в умеренных дозах приносит несомненно много хорошего, наш организм насыщается витамином </a:t>
            </a:r>
            <a:r>
              <a:rPr lang="ru-RU" b="0" i="0" dirty="0" err="1" smtClean="0">
                <a:solidFill>
                  <a:schemeClr val="accent5"/>
                </a:solidFill>
                <a:effectLst/>
                <a:latin typeface="ProximaNova"/>
              </a:rPr>
              <a:t>D,который</a:t>
            </a:r>
            <a:r>
              <a:rPr lang="ru-RU" b="0" i="0" dirty="0" smtClean="0">
                <a:solidFill>
                  <a:schemeClr val="accent5"/>
                </a:solidFill>
                <a:effectLst/>
                <a:latin typeface="ProximaNova"/>
              </a:rPr>
              <a:t> необходим для нашего организма. Особенно полезно солнышко для маленьких детей, они не болеют рахитом, растут крепкими и здоровыми.  Свежий воздух нужен нам, ведь всем нам нужен кислород, и без порции свежего воздуха мы не становимся бодрыми и крепкими. Обязательны прогулки по свежему воздуху с утра, чтобы зарядить себя энергией на целый день и перед сном, чтобы он был полноценный и глубокий. Необходимо и регулярно проветривать свою комнату. Водные процедуры относятся нами к обязательным , которые нужны нам, чтобы поддерживать чистоту и здоровье своей кожи и волос, предотвращать развитие вредоносных бактерий. Душ можно принимать ежедневно, а при возможности хотя бы обтираться до пояса прохладной водой. Так мы будем заодно и закаляться, стимулировать свой иммунитет. Прекрасна русская баня, где высокие температуры в сочетании с паром и массажем веником делают чудеса. Тело буквально омолаживается, организм настраивается на здоровую волну. Делая вывод, хочу сказать, что надо при каждом удобном случае гулять на свежем воздухе, принимать солнечные ванны, купаться в море, озере или в реке, словом, нужно использовать все возможности для укрепления здоровья, и тогда солнце, воздух и вода будут всегда нашими друзьями.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471910"/>
            <a:ext cx="1219199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Шалость детей с огнем – довольно распространенная причина пожара. Ребенок, оставшись без присмотра, может взять спички и, подражая взрослым, поджечь бумагу, включить в розетку электрический нагревательный прибор или даже устроить костер. Виноваты в этом, конечно, родители, которые оставляют одних детей в квартире, не прячут от них спички, не контролируют поведение детей, не следят за их играми, а иногда, потакая детским капризам, разрешают играть со спичками, поручают разжигать или присматривать за горящими конфорками газовой плиты, топящимися печами, работающими электробытовыми приборами.</a:t>
            </a:r>
          </a:p>
          <a:p>
            <a:r>
              <a:rPr lang="ru-RU" sz="1600" b="0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Особенно опасны игры детей с огнем в местах, скрытых от глаз взрослых: на стройках, чердаках, в подвалах. При этом, как правило, сами виновники при виде пламени, вышедшего из-под контроля, теряются, получают тяжелейшие травмы, а иногда и гибнут.</a:t>
            </a:r>
          </a:p>
          <a:p>
            <a:r>
              <a:rPr lang="ru-RU" sz="1600" b="0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Между тем подобных трагедий можно избежать. Необходимо постоянно разъяснять ребенку опасность игр с огнем, хранить спички или иные зажигательные принадлежности, а также особо опасные в пожарном отношении изделия, предметы и материалы вне досягаемости детей и по возможности не оставлять детей надолго без присмотра. Ведь обучение это привитие элементарных навыков осторожного обращения с огнем и умение правильно действовать в случае возникновения пожара. Соблюдение этих правил должно стать для детей таким же обязательным и естественным, как соблюдение </a:t>
            </a:r>
            <a:r>
              <a:rPr lang="ru-RU" sz="1600" b="0" i="0" dirty="0" err="1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санитарно</a:t>
            </a:r>
            <a:r>
              <a:rPr lang="ru-RU" sz="1600" b="0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– гигиенических правил. Помочь им в этом обязаны мы, взрослые. Поэтому детям необходимо разъяснять опасность игр и шалостей с огнем, правила предосторожности в обращении с электробытовыми приборами. Научить детей пользоваться первичными средствами пожаротушения (огнетушителями), вызывать на помощь пожарную охрану.</a:t>
            </a:r>
          </a:p>
          <a:p>
            <a:r>
              <a:rPr lang="ru-RU" sz="1600" b="0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Порой, лозунги и плакаты не дают желаемых результатов, а родители в свою очередь практически не уделяют внимание обучению детей элементарным правилам пожарной безопасности и разъяснению им об опасности и последствиях пожара. Но хуже того, часто сами подают пример небрежного обращения с огнем, а также оставляют детей без присмотра наедине со спичками.</a:t>
            </a:r>
            <a:endParaRPr lang="ru-RU" sz="1600" b="0" i="0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8" name="Picture 6" descr="https://new-variant.ru/wp-content/uploads/2019/10/5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74" y="-45490"/>
            <a:ext cx="2257960" cy="158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37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0052" y="1113347"/>
            <a:ext cx="11395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Roboto"/>
              </a:rPr>
              <a:t>Здоровый образ жизни — это такой образ жизни человека, который направлен на укрепление здоровья и профилактику болезней. Иными словами, здоровый образ жизни — это список правил, соблюдение которых максимально обеспечит сохранение и укрепление здоровья (как физического, так и психического).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098" name="Picture 2" descr="Здоровый образ жизни и его составляющие крат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52" y="2080234"/>
            <a:ext cx="1883885" cy="12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0052" y="255591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effectLst/>
                <a:latin typeface="Roboto"/>
              </a:rPr>
              <a:t>главные составляющие здорового образа жизни:</a:t>
            </a:r>
          </a:p>
          <a:p>
            <a:pPr marL="342900" indent="-342900">
              <a:buAutoNum type="arabicParenR"/>
            </a:pPr>
            <a:r>
              <a:rPr lang="ru-RU" b="1" dirty="0" smtClean="0"/>
              <a:t>Правильное питание</a:t>
            </a:r>
          </a:p>
          <a:p>
            <a:r>
              <a:rPr lang="ru-RU" b="1" dirty="0" smtClean="0"/>
              <a:t>2) Двигательная активность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3) Закаливание</a:t>
            </a:r>
          </a:p>
          <a:p>
            <a:r>
              <a:rPr lang="ru-RU" b="1" dirty="0" smtClean="0"/>
              <a:t>4) Отказ от вредных привычек: курения, употребления алкоголя и наркотиков</a:t>
            </a:r>
          </a:p>
          <a:p>
            <a:r>
              <a:rPr lang="ru-RU" b="1" dirty="0" smtClean="0"/>
              <a:t>5) Соблюдение режима отдыха и труда</a:t>
            </a:r>
          </a:p>
          <a:p>
            <a:r>
              <a:rPr lang="ru-RU" b="1" dirty="0" smtClean="0"/>
              <a:t>6) Личная гигиена</a:t>
            </a:r>
            <a:endParaRPr lang="ru-RU" b="1" dirty="0" smtClean="0"/>
          </a:p>
        </p:txBody>
      </p:sp>
      <p:pic>
        <p:nvPicPr>
          <p:cNvPr id="4100" name="Picture 4" descr="Двигательная актив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43" y="2313676"/>
            <a:ext cx="2159472" cy="13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Здоровый образ жизни и его составляющие крат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62" y="4033676"/>
            <a:ext cx="2044738" cy="150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Отказ от вредных привыче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6" t="19629" r="2600" b="25961"/>
          <a:stretch/>
        </p:blipFill>
        <p:spPr bwMode="auto">
          <a:xfrm>
            <a:off x="8449937" y="4305556"/>
            <a:ext cx="2710149" cy="168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Здоровый образ жизни и его составляющие кратк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90" y="4784319"/>
            <a:ext cx="2285044" cy="15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6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073a/00083111-17956a89/hello_html_79dde1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45" y="1110216"/>
            <a:ext cx="3508375" cy="24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36434" y="2529748"/>
            <a:ext cx="7149947" cy="30777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2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множество деревьев, расположенных близко друг к другу и растущих на большом участке земли.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2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очень много деревьев, они стоят близко друг к другу. Их кроны соприкасаются, а кое-где и плотно смыкаются. Напомню вам, что кроной дерева называется вся его разветвленная часть.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2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дом для мхов и трав, грибов, кустарников и деревьев, птиц, зверей и насекомых. Ученые называют его природным сообществом. Ведь обитатели леса дружно живут бок о бок, сообща, помогая друг другу, будто соседи в большом многоэтажном доме.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3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5137" y="149892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Сказка – это вымышленный рассказ о героях или необычных, волшебных событиях и приключениях. Всё, что происходит в сказке – это вымысел автора.</a:t>
            </a:r>
          </a:p>
          <a:p>
            <a:r>
              <a:rPr lang="ru-RU" dirty="0" smtClean="0"/>
              <a:t>Сказки могут быть трех видов: о животных, о жизни или о волшебстве. Сказка обязательно учит читателя чему-то. Обычно в сказке можно встретить такие слова, как «жили-были», «долго ли, коротко ли» и другие.</a:t>
            </a:r>
          </a:p>
          <a:p>
            <a:r>
              <a:rPr lang="ru-RU" dirty="0" smtClean="0"/>
              <a:t>В волшебных сказках героями могут быть Баба-яга, Иван-царевич, Василиса Премудрая, и им помогают животные.</a:t>
            </a:r>
          </a:p>
        </p:txBody>
      </p:sp>
      <p:pic>
        <p:nvPicPr>
          <p:cNvPr id="6146" name="Picture 2" descr="https://avatars.mds.yandex.net/get-zen_doc/108343/pub_5d777647e6cb9b00ae2c529f_5d7776c0e6e8ef00ae5bbff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206" y="1498926"/>
            <a:ext cx="2464063" cy="237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ytimg.com/vi/LqvUXKp4Y5U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37" y="4043190"/>
            <a:ext cx="4735519" cy="266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8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467185/c4ca88e0-67e8-4bac-9370-b5e12db8053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49" y="382180"/>
            <a:ext cx="4317487" cy="304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58468" y="2601402"/>
            <a:ext cx="839485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для юного пешехода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Ходи по тротуарам, только с правой стороны.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 Переходи улицу по пешеходному переходу.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 Переходи улицу на зеленый сигнал светофора.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 На красный и желтый сигнал светофора нельзя переходить улицу.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 При переходе дороги посмотри, не ли опасности, нет ли рядом машин.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 Нельзя обходить стоящий автобус – это опасно. Подожди пока автобус отъедет от остановки.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 При переходе улицы посмотрите сначала налево, дойди до середины, потом посмотри направо и продолжи  путь.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 Если переходишь дорогу с малышом, крепко держи его за руку.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 Никогда не перебегай дорогу перед близко идущим автомобилем.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 За городом нужно идти по обочине, навстречу транспортному потоку.</a:t>
            </a:r>
          </a:p>
        </p:txBody>
      </p:sp>
    </p:spTree>
    <p:extLst>
      <p:ext uri="{BB962C8B-B14F-4D97-AF65-F5344CB8AC3E}">
        <p14:creationId xmlns:p14="http://schemas.microsoft.com/office/powerpoint/2010/main" val="174238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745" y="1066160"/>
            <a:ext cx="51705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chemeClr val="accent1"/>
                </a:solidFill>
                <a:effectLst/>
                <a:latin typeface="Helvetica Neue"/>
              </a:rPr>
              <a:t>Лето – следующее время года после </a:t>
            </a:r>
            <a:r>
              <a:rPr lang="ru-RU" b="0" i="0" u="none" strike="noStrike" dirty="0" smtClean="0">
                <a:solidFill>
                  <a:schemeClr val="accent1"/>
                </a:solidFill>
                <a:effectLst/>
                <a:latin typeface="Helvetica Neue"/>
              </a:rPr>
              <a:t>весны</a:t>
            </a:r>
            <a:r>
              <a:rPr lang="ru-RU" b="0" i="0" dirty="0" smtClean="0">
                <a:solidFill>
                  <a:schemeClr val="accent1"/>
                </a:solidFill>
                <a:effectLst/>
                <a:latin typeface="Helvetica Neue"/>
              </a:rPr>
              <a:t>. Все ждут его с нетерпением. Летом все вокруг преображается: светит ярко солнышко, вокруг зеленеет травка, цветут цветы. Воздух очень теплый, повсюду слышатся разные ароматы.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8034" y="46599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chemeClr val="accent1"/>
                </a:solidFill>
                <a:effectLst/>
                <a:latin typeface="Helvetica Neue"/>
              </a:rPr>
              <a:t>Температура воздуха поднимается, становится жарко. Благодаря этому нагревается земля и вода в реках, озерах, прудах и морях. Можно смело загорать и купаться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9745" y="2546609"/>
            <a:ext cx="57250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lang="ru-RU" b="0" i="0" dirty="0" smtClean="0">
                <a:solidFill>
                  <a:schemeClr val="accent1"/>
                </a:solidFill>
                <a:effectLst/>
                <a:latin typeface="Helvetica Neue"/>
              </a:rPr>
              <a:t>Животные летом наиболее активны.  Вокруг много корма, много важных дел, в том числе воспитание потомства и создание запасов на холодную осень и зиму.</a:t>
            </a:r>
          </a:p>
          <a:p>
            <a:r>
              <a:rPr lang="ru-RU" b="0" i="0" dirty="0" smtClean="0">
                <a:solidFill>
                  <a:schemeClr val="accent1"/>
                </a:solidFill>
                <a:effectLst/>
                <a:latin typeface="Helvetica Neue"/>
              </a:rPr>
              <a:t>В это время птенцы начинают учиться летать, покидают свои гнезда, они активно растут, много едят и готовятся к самостоятельной жизни.  Вовсю щебечут птицы.</a:t>
            </a:r>
          </a:p>
          <a:p>
            <a:r>
              <a:rPr lang="ru-RU" b="0" i="0" dirty="0" smtClean="0">
                <a:solidFill>
                  <a:schemeClr val="accent1"/>
                </a:solidFill>
                <a:effectLst/>
                <a:latin typeface="Helvetica Neue"/>
              </a:rPr>
              <a:t>Насекомые также заняты своими летними делами. Пчелы опыляют цветы, стрекозы пролетают над водной гладью, порхают на лугу бабочки. Домашние животные пасутся на зеленых пастбищах, усеянных вкусной, мягкой и сочной травкой.</a:t>
            </a:r>
            <a:endParaRPr lang="ru-RU" b="0" i="0" dirty="0">
              <a:solidFill>
                <a:schemeClr val="accent1"/>
              </a:solidFill>
              <a:effectLst/>
              <a:latin typeface="Helvetica Neue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356853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chemeClr val="accent1"/>
                </a:solidFill>
                <a:effectLst/>
                <a:latin typeface="Helvetica Neue"/>
              </a:rPr>
              <a:t>Все деревья летом надевают свой летний костюм из ярко-зеленых листиков, зеленеет также трава, активно растет и тянется к теплому солнышку. Обилие солнечного света способствует образованию новых почек, которые проявят себя уже в следующем году.</a:t>
            </a:r>
          </a:p>
          <a:p>
            <a:r>
              <a:rPr lang="ru-RU" b="0" i="0" dirty="0" smtClean="0">
                <a:solidFill>
                  <a:schemeClr val="accent1"/>
                </a:solidFill>
                <a:effectLst/>
                <a:latin typeface="Helvetica Neue"/>
              </a:rPr>
              <a:t>На лугу расстелился красивый цветастый ковер из самых разных цветов. В саду поспевают фрукты, а в огороде овощи и зелень, созревают и ягоды. В лесу к концу лета можно собирать грибы и орехи.</a:t>
            </a:r>
            <a:endParaRPr lang="ru-RU" b="0" i="0" dirty="0">
              <a:solidFill>
                <a:schemeClr val="accent1"/>
              </a:solidFill>
              <a:effectLst/>
              <a:latin typeface="Helvetica Neue"/>
            </a:endParaRPr>
          </a:p>
        </p:txBody>
      </p:sp>
      <p:pic>
        <p:nvPicPr>
          <p:cNvPr id="8194" name="Picture 2" descr="http://www.veselka.by/wp-content/uploads/2019/06/le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04" y="1477586"/>
            <a:ext cx="3486223" cy="209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8854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63</TotalTime>
  <Words>814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Helvetica Neue</vt:lpstr>
      <vt:lpstr>ProximaNova</vt:lpstr>
      <vt:lpstr>Roboto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</dc:creator>
  <cp:lastModifiedBy>Ярослав</cp:lastModifiedBy>
  <cp:revision>8</cp:revision>
  <dcterms:created xsi:type="dcterms:W3CDTF">2020-09-01T14:20:44Z</dcterms:created>
  <dcterms:modified xsi:type="dcterms:W3CDTF">2020-09-01T15:24:34Z</dcterms:modified>
</cp:coreProperties>
</file>