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ABAB7A2-9973-479A-BB92-ECC40A45B498}" type="datetimeFigureOut">
              <a:rPr lang="ru-RU" smtClean="0"/>
              <a:t>01.09.2020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8DE72C-B6AC-4A6C-9964-010C1DA02ED5}" type="slidenum">
              <a:rPr lang="ru-RU" smtClean="0"/>
              <a:t>‹#›</a:t>
            </a:fld>
            <a:endParaRPr lang="ru-RU"/>
          </a:p>
        </p:txBody>
      </p:sp>
    </p:spTree>
    <p:extLst>
      <p:ext uri="{BB962C8B-B14F-4D97-AF65-F5344CB8AC3E}">
        <p14:creationId xmlns:p14="http://schemas.microsoft.com/office/powerpoint/2010/main" val="3239169100"/>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1" name="chimes.wav"/>
          </p:stSnd>
        </p:sndAc>
      </p:transition>
    </mc:Choice>
    <mc:Fallback>
      <p:transition spd="slow" advClick="0" advTm="5000">
        <p:fade/>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ABAB7A2-9973-479A-BB92-ECC40A45B498}" type="datetimeFigureOut">
              <a:rPr lang="ru-RU" smtClean="0"/>
              <a:t>01.09.2020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8DE72C-B6AC-4A6C-9964-010C1DA02ED5}" type="slidenum">
              <a:rPr lang="ru-RU" smtClean="0"/>
              <a:t>‹#›</a:t>
            </a:fld>
            <a:endParaRPr lang="ru-RU"/>
          </a:p>
        </p:txBody>
      </p:sp>
    </p:spTree>
    <p:extLst>
      <p:ext uri="{BB962C8B-B14F-4D97-AF65-F5344CB8AC3E}">
        <p14:creationId xmlns:p14="http://schemas.microsoft.com/office/powerpoint/2010/main" val="4279829950"/>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1" name="chimes.wav"/>
          </p:stSnd>
        </p:sndAc>
      </p:transition>
    </mc:Choice>
    <mc:Fallback>
      <p:transition spd="slow" advClick="0" advTm="5000">
        <p:fade/>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DABAB7A2-9973-479A-BB92-ECC40A45B498}" type="datetimeFigureOut">
              <a:rPr lang="ru-RU" smtClean="0"/>
              <a:t>01.09.2020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8DE72C-B6AC-4A6C-9964-010C1DA02ED5}" type="slidenum">
              <a:rPr lang="ru-RU" smtClean="0"/>
              <a:t>‹#›</a:t>
            </a:fld>
            <a:endParaRPr lang="ru-RU"/>
          </a:p>
        </p:txBody>
      </p:sp>
    </p:spTree>
    <p:extLst>
      <p:ext uri="{BB962C8B-B14F-4D97-AF65-F5344CB8AC3E}">
        <p14:creationId xmlns:p14="http://schemas.microsoft.com/office/powerpoint/2010/main" val="1895609701"/>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1" name="chimes.wav"/>
          </p:stSnd>
        </p:sndAc>
      </p:transition>
    </mc:Choice>
    <mc:Fallback>
      <p:transition spd="slow" advClick="0" advTm="5000">
        <p:fade/>
        <p:sndAc>
          <p:stSnd>
            <p:snd r:embed="rId1"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DABAB7A2-9973-479A-BB92-ECC40A45B498}" type="datetimeFigureOut">
              <a:rPr lang="ru-RU" smtClean="0"/>
              <a:t>01.09.2020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8DE72C-B6AC-4A6C-9964-010C1DA02ED5}"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56691456"/>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1" name="chimes.wav"/>
          </p:stSnd>
        </p:sndAc>
      </p:transition>
    </mc:Choice>
    <mc:Fallback>
      <p:transition spd="slow" advClick="0" advTm="5000">
        <p:fade/>
        <p:sndAc>
          <p:stSnd>
            <p:snd r:embed="rId1" name="chimes.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ABAB7A2-9973-479A-BB92-ECC40A45B498}" type="datetimeFigureOut">
              <a:rPr lang="ru-RU" smtClean="0"/>
              <a:t>01.09.2020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8DE72C-B6AC-4A6C-9964-010C1DA02ED5}" type="slidenum">
              <a:rPr lang="ru-RU" smtClean="0"/>
              <a:t>‹#›</a:t>
            </a:fld>
            <a:endParaRPr lang="ru-RU"/>
          </a:p>
        </p:txBody>
      </p:sp>
    </p:spTree>
    <p:extLst>
      <p:ext uri="{BB962C8B-B14F-4D97-AF65-F5344CB8AC3E}">
        <p14:creationId xmlns:p14="http://schemas.microsoft.com/office/powerpoint/2010/main" val="2124841637"/>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1" name="chimes.wav"/>
          </p:stSnd>
        </p:sndAc>
      </p:transition>
    </mc:Choice>
    <mc:Fallback>
      <p:transition spd="slow" advClick="0" advTm="5000">
        <p:fade/>
        <p:sndAc>
          <p:stSnd>
            <p:snd r:embed="rId1" name="chimes.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ABAB7A2-9973-479A-BB92-ECC40A45B498}" type="datetimeFigureOut">
              <a:rPr lang="ru-RU" smtClean="0"/>
              <a:t>01.09.2020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8DE72C-B6AC-4A6C-9964-010C1DA02ED5}" type="slidenum">
              <a:rPr lang="ru-RU" smtClean="0"/>
              <a:t>‹#›</a:t>
            </a:fld>
            <a:endParaRPr lang="ru-RU"/>
          </a:p>
        </p:txBody>
      </p:sp>
    </p:spTree>
    <p:extLst>
      <p:ext uri="{BB962C8B-B14F-4D97-AF65-F5344CB8AC3E}">
        <p14:creationId xmlns:p14="http://schemas.microsoft.com/office/powerpoint/2010/main" val="1053756365"/>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1" name="chimes.wav"/>
          </p:stSnd>
        </p:sndAc>
      </p:transition>
    </mc:Choice>
    <mc:Fallback>
      <p:transition spd="slow" advClick="0" advTm="5000">
        <p:fade/>
        <p:sndAc>
          <p:stSnd>
            <p:snd r:embed="rId1" name="chimes.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ABAB7A2-9973-479A-BB92-ECC40A45B498}" type="datetimeFigureOut">
              <a:rPr lang="ru-RU" smtClean="0"/>
              <a:t>01.09.2020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8DE72C-B6AC-4A6C-9964-010C1DA02ED5}" type="slidenum">
              <a:rPr lang="ru-RU" smtClean="0"/>
              <a:t>‹#›</a:t>
            </a:fld>
            <a:endParaRPr lang="ru-RU"/>
          </a:p>
        </p:txBody>
      </p:sp>
    </p:spTree>
    <p:extLst>
      <p:ext uri="{BB962C8B-B14F-4D97-AF65-F5344CB8AC3E}">
        <p14:creationId xmlns:p14="http://schemas.microsoft.com/office/powerpoint/2010/main" val="3449207526"/>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1" name="chimes.wav"/>
          </p:stSnd>
        </p:sndAc>
      </p:transition>
    </mc:Choice>
    <mc:Fallback>
      <p:transition spd="slow" advClick="0" advTm="5000">
        <p:fade/>
        <p:sndAc>
          <p:stSnd>
            <p:snd r:embed="rId1" name="chimes.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ABAB7A2-9973-479A-BB92-ECC40A45B498}" type="datetimeFigureOut">
              <a:rPr lang="ru-RU" smtClean="0"/>
              <a:t>01.09.2020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8DE72C-B6AC-4A6C-9964-010C1DA02ED5}" type="slidenum">
              <a:rPr lang="ru-RU" smtClean="0"/>
              <a:t>‹#›</a:t>
            </a:fld>
            <a:endParaRPr lang="ru-RU"/>
          </a:p>
        </p:txBody>
      </p:sp>
    </p:spTree>
    <p:extLst>
      <p:ext uri="{BB962C8B-B14F-4D97-AF65-F5344CB8AC3E}">
        <p14:creationId xmlns:p14="http://schemas.microsoft.com/office/powerpoint/2010/main" val="2158711192"/>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1" name="chimes.wav"/>
          </p:stSnd>
        </p:sndAc>
      </p:transition>
    </mc:Choice>
    <mc:Fallback>
      <p:transition spd="slow" advClick="0" advTm="5000">
        <p:fade/>
        <p:sndAc>
          <p:stSnd>
            <p:snd r:embed="rId1" name="chimes.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ABAB7A2-9973-479A-BB92-ECC40A45B498}" type="datetimeFigureOut">
              <a:rPr lang="ru-RU" smtClean="0"/>
              <a:t>01.09.2020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8DE72C-B6AC-4A6C-9964-010C1DA02ED5}" type="slidenum">
              <a:rPr lang="ru-RU" smtClean="0"/>
              <a:t>‹#›</a:t>
            </a:fld>
            <a:endParaRPr lang="ru-RU"/>
          </a:p>
        </p:txBody>
      </p:sp>
    </p:spTree>
    <p:extLst>
      <p:ext uri="{BB962C8B-B14F-4D97-AF65-F5344CB8AC3E}">
        <p14:creationId xmlns:p14="http://schemas.microsoft.com/office/powerpoint/2010/main" val="3726231842"/>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1" name="chimes.wav"/>
          </p:stSnd>
        </p:sndAc>
      </p:transition>
    </mc:Choice>
    <mc:Fallback>
      <p:transition spd="slow" advClick="0" advTm="5000">
        <p:fade/>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DABAB7A2-9973-479A-BB92-ECC40A45B498}" type="datetimeFigureOut">
              <a:rPr lang="ru-RU" smtClean="0"/>
              <a:t>01.09.2020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8DE72C-B6AC-4A6C-9964-010C1DA02ED5}" type="slidenum">
              <a:rPr lang="ru-RU" smtClean="0"/>
              <a:t>‹#›</a:t>
            </a:fld>
            <a:endParaRPr lang="ru-RU"/>
          </a:p>
        </p:txBody>
      </p:sp>
    </p:spTree>
    <p:extLst>
      <p:ext uri="{BB962C8B-B14F-4D97-AF65-F5344CB8AC3E}">
        <p14:creationId xmlns:p14="http://schemas.microsoft.com/office/powerpoint/2010/main" val="3116026147"/>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1" name="chimes.wav"/>
          </p:stSnd>
        </p:sndAc>
      </p:transition>
    </mc:Choice>
    <mc:Fallback>
      <p:transition spd="slow" advClick="0" advTm="5000">
        <p:fade/>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ABAB7A2-9973-479A-BB92-ECC40A45B498}" type="datetimeFigureOut">
              <a:rPr lang="ru-RU" smtClean="0"/>
              <a:t>01.09.2020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8DE72C-B6AC-4A6C-9964-010C1DA02ED5}" type="slidenum">
              <a:rPr lang="ru-RU" smtClean="0"/>
              <a:t>‹#›</a:t>
            </a:fld>
            <a:endParaRPr lang="ru-RU"/>
          </a:p>
        </p:txBody>
      </p:sp>
    </p:spTree>
    <p:extLst>
      <p:ext uri="{BB962C8B-B14F-4D97-AF65-F5344CB8AC3E}">
        <p14:creationId xmlns:p14="http://schemas.microsoft.com/office/powerpoint/2010/main" val="1869629375"/>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1" name="chimes.wav"/>
          </p:stSnd>
        </p:sndAc>
      </p:transition>
    </mc:Choice>
    <mc:Fallback>
      <p:transition spd="slow" advClick="0" advTm="5000">
        <p:fade/>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ABAB7A2-9973-479A-BB92-ECC40A45B498}" type="datetimeFigureOut">
              <a:rPr lang="ru-RU" smtClean="0"/>
              <a:t>01.09.2020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8DE72C-B6AC-4A6C-9964-010C1DA02ED5}" type="slidenum">
              <a:rPr lang="ru-RU" smtClean="0"/>
              <a:t>‹#›</a:t>
            </a:fld>
            <a:endParaRPr lang="ru-RU"/>
          </a:p>
        </p:txBody>
      </p:sp>
    </p:spTree>
    <p:extLst>
      <p:ext uri="{BB962C8B-B14F-4D97-AF65-F5344CB8AC3E}">
        <p14:creationId xmlns:p14="http://schemas.microsoft.com/office/powerpoint/2010/main" val="392777585"/>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1" name="chimes.wav"/>
          </p:stSnd>
        </p:sndAc>
      </p:transition>
    </mc:Choice>
    <mc:Fallback>
      <p:transition spd="slow" advClick="0" advTm="5000">
        <p:fade/>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ABAB7A2-9973-479A-BB92-ECC40A45B498}" type="datetimeFigureOut">
              <a:rPr lang="ru-RU" smtClean="0"/>
              <a:t>01.09.2020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28DE72C-B6AC-4A6C-9964-010C1DA02ED5}" type="slidenum">
              <a:rPr lang="ru-RU" smtClean="0"/>
              <a:t>‹#›</a:t>
            </a:fld>
            <a:endParaRPr lang="ru-RU"/>
          </a:p>
        </p:txBody>
      </p:sp>
    </p:spTree>
    <p:extLst>
      <p:ext uri="{BB962C8B-B14F-4D97-AF65-F5344CB8AC3E}">
        <p14:creationId xmlns:p14="http://schemas.microsoft.com/office/powerpoint/2010/main" val="1240394035"/>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1" name="chimes.wav"/>
          </p:stSnd>
        </p:sndAc>
      </p:transition>
    </mc:Choice>
    <mc:Fallback>
      <p:transition spd="slow" advClick="0" advTm="5000">
        <p:fade/>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DABAB7A2-9973-479A-BB92-ECC40A45B498}" type="datetimeFigureOut">
              <a:rPr lang="ru-RU" smtClean="0"/>
              <a:t>01.09.2020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528DE72C-B6AC-4A6C-9964-010C1DA02ED5}" type="slidenum">
              <a:rPr lang="ru-RU" smtClean="0"/>
              <a:t>‹#›</a:t>
            </a:fld>
            <a:endParaRPr lang="ru-RU"/>
          </a:p>
        </p:txBody>
      </p:sp>
    </p:spTree>
    <p:extLst>
      <p:ext uri="{BB962C8B-B14F-4D97-AF65-F5344CB8AC3E}">
        <p14:creationId xmlns:p14="http://schemas.microsoft.com/office/powerpoint/2010/main" val="3036434510"/>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1" name="chimes.wav"/>
          </p:stSnd>
        </p:sndAc>
      </p:transition>
    </mc:Choice>
    <mc:Fallback>
      <p:transition spd="slow" advClick="0" advTm="5000">
        <p:fade/>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ABAB7A2-9973-479A-BB92-ECC40A45B498}" type="datetimeFigureOut">
              <a:rPr lang="ru-RU" smtClean="0"/>
              <a:t>01.09.2020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528DE72C-B6AC-4A6C-9964-010C1DA02ED5}" type="slidenum">
              <a:rPr lang="ru-RU" smtClean="0"/>
              <a:t>‹#›</a:t>
            </a:fld>
            <a:endParaRPr lang="ru-RU"/>
          </a:p>
        </p:txBody>
      </p:sp>
    </p:spTree>
    <p:extLst>
      <p:ext uri="{BB962C8B-B14F-4D97-AF65-F5344CB8AC3E}">
        <p14:creationId xmlns:p14="http://schemas.microsoft.com/office/powerpoint/2010/main" val="2359246681"/>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1" name="chimes.wav"/>
          </p:stSnd>
        </p:sndAc>
      </p:transition>
    </mc:Choice>
    <mc:Fallback>
      <p:transition spd="slow" advClick="0" advTm="5000">
        <p:fade/>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DABAB7A2-9973-479A-BB92-ECC40A45B498}" type="datetimeFigureOut">
              <a:rPr lang="ru-RU" smtClean="0"/>
              <a:t>01.09.2020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528DE72C-B6AC-4A6C-9964-010C1DA02ED5}" type="slidenum">
              <a:rPr lang="ru-RU" smtClean="0"/>
              <a:t>‹#›</a:t>
            </a:fld>
            <a:endParaRPr lang="ru-RU"/>
          </a:p>
        </p:txBody>
      </p:sp>
    </p:spTree>
    <p:extLst>
      <p:ext uri="{BB962C8B-B14F-4D97-AF65-F5344CB8AC3E}">
        <p14:creationId xmlns:p14="http://schemas.microsoft.com/office/powerpoint/2010/main" val="2882354017"/>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1" name="chimes.wav"/>
          </p:stSnd>
        </p:sndAc>
      </p:transition>
    </mc:Choice>
    <mc:Fallback>
      <p:transition spd="slow" advClick="0" advTm="5000">
        <p:fade/>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ABAB7A2-9973-479A-BB92-ECC40A45B498}" type="datetimeFigureOut">
              <a:rPr lang="ru-RU" smtClean="0"/>
              <a:t>01.09.2020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8DE72C-B6AC-4A6C-9964-010C1DA02ED5}" type="slidenum">
              <a:rPr lang="ru-RU" smtClean="0"/>
              <a:t>‹#›</a:t>
            </a:fld>
            <a:endParaRPr lang="ru-RU"/>
          </a:p>
        </p:txBody>
      </p:sp>
    </p:spTree>
    <p:extLst>
      <p:ext uri="{BB962C8B-B14F-4D97-AF65-F5344CB8AC3E}">
        <p14:creationId xmlns:p14="http://schemas.microsoft.com/office/powerpoint/2010/main" val="3032841579"/>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1" name="chimes.wav"/>
          </p:stSnd>
        </p:sndAc>
      </p:transition>
    </mc:Choice>
    <mc:Fallback>
      <p:transition spd="slow" advClick="0" advTm="5000">
        <p:fade/>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ABAB7A2-9973-479A-BB92-ECC40A45B498}" type="datetimeFigureOut">
              <a:rPr lang="ru-RU" smtClean="0"/>
              <a:t>01.09.2020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8DE72C-B6AC-4A6C-9964-010C1DA02ED5}" type="slidenum">
              <a:rPr lang="ru-RU" smtClean="0"/>
              <a:t>‹#›</a:t>
            </a:fld>
            <a:endParaRPr lang="ru-RU"/>
          </a:p>
        </p:txBody>
      </p:sp>
    </p:spTree>
    <p:extLst>
      <p:ext uri="{BB962C8B-B14F-4D97-AF65-F5344CB8AC3E}">
        <p14:creationId xmlns:p14="http://schemas.microsoft.com/office/powerpoint/2010/main" val="374839437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mc:AlternateContent xmlns:mc="http://schemas.openxmlformats.org/markup-compatibility/2006">
    <mc:Choice xmlns:p14="http://schemas.microsoft.com/office/powerpoint/2010/main" Requires="p14">
      <p:transition spd="slow" p14:dur="4000" advClick="0" advTm="5000">
        <p14:vortex dir="r"/>
        <p:sndAc>
          <p:stSnd>
            <p:snd r:embed="rId19" name="chimes.wav"/>
          </p:stSnd>
        </p:sndAc>
      </p:transition>
    </mc:Choice>
    <mc:Fallback>
      <p:transition spd="slow" advClick="0" advTm="5000">
        <p:fade/>
        <p:sndAc>
          <p:stSnd>
            <p:snd r:embed="rId19" name="chimes.wav"/>
          </p:stSnd>
        </p:sndAc>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772026" y="1149551"/>
            <a:ext cx="5407249" cy="1446550"/>
          </a:xfrm>
          <a:prstGeom prst="rect">
            <a:avLst/>
          </a:prstGeom>
          <a:noFill/>
        </p:spPr>
        <p:txBody>
          <a:bodyPr wrap="none" lIns="91440" tIns="45720" rIns="91440" bIns="45720">
            <a:spAutoFit/>
          </a:bodyPr>
          <a:lstStyle/>
          <a:p>
            <a:pPr algn="ctr"/>
            <a:r>
              <a:rPr lang="ru-RU"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Отчетная работа </a:t>
            </a:r>
          </a:p>
          <a:p>
            <a:pPr algn="ctr"/>
            <a:r>
              <a:rPr lang="ru-RU" sz="44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Тишковой</a:t>
            </a:r>
            <a:r>
              <a:rPr lang="ru-RU"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Полины </a:t>
            </a:r>
            <a:endParaRPr lang="ru-RU"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Прямоугольник 6"/>
          <p:cNvSpPr/>
          <p:nvPr/>
        </p:nvSpPr>
        <p:spPr>
          <a:xfrm>
            <a:off x="146755" y="4852579"/>
            <a:ext cx="9534982" cy="1754326"/>
          </a:xfrm>
          <a:prstGeom prst="rect">
            <a:avLst/>
          </a:prstGeom>
          <a:noFill/>
        </p:spPr>
        <p:txBody>
          <a:bodyPr wrap="none" lIns="91440" tIns="45720" rIns="91440" bIns="45720">
            <a:spAutoFit/>
          </a:bodyPr>
          <a:lstStyle/>
          <a:p>
            <a:pPr algn="ctr"/>
            <a:r>
              <a:rPr lang="ru-RU" sz="3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Отряд: Веселые нотки</a:t>
            </a:r>
          </a:p>
          <a:p>
            <a:pPr algn="ctr"/>
            <a:r>
              <a:rPr lang="ru-RU"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Преподаватель: </a:t>
            </a:r>
          </a:p>
          <a:p>
            <a:pPr algn="ctr"/>
            <a:r>
              <a:rPr lang="ru-RU" sz="36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Гарафутдинова</a:t>
            </a:r>
            <a:r>
              <a:rPr lang="ru-RU"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Мария Александровна</a:t>
            </a:r>
            <a:endParaRPr lang="ru-RU"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26" name="Picture 2" descr="https://proprikol.ru/wp-content/uploads/2019/08/kartinki-dlya-detej-notki-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42" y="621752"/>
            <a:ext cx="4426421" cy="312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894479"/>
      </p:ext>
    </p:extLst>
  </p:cSld>
  <p:clrMapOvr>
    <a:masterClrMapping/>
  </p:clrMapOvr>
  <p:transition spd="slow" advClick="0" advTm="5000">
    <p:wheel spokes="1"/>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30219" y="2581744"/>
            <a:ext cx="8175636" cy="923330"/>
          </a:xfrm>
          <a:prstGeom prst="rect">
            <a:avLst/>
          </a:prstGeom>
          <a:noFill/>
        </p:spPr>
        <p:txBody>
          <a:bodyPr wrap="none" lIns="91440" tIns="45720" rIns="91440" bIns="45720">
            <a:spAutoFit/>
          </a:bodyPr>
          <a:lstStyle/>
          <a:p>
            <a:pPr algn="ctr"/>
            <a:r>
              <a:rPr lang="ru-RU"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Спасибо </a:t>
            </a:r>
            <a:r>
              <a:rPr lang="ru-RU"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з</a:t>
            </a:r>
            <a:r>
              <a:rPr lang="ru-RU"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а внимание!</a:t>
            </a:r>
            <a:endParaRPr lang="ru-RU"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735082236"/>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2" name="chimes.wav"/>
          </p:stSnd>
        </p:sndAc>
      </p:transition>
    </mc:Choice>
    <mc:Fallback>
      <p:transition spd="slow" advClick="0" advTm="5000">
        <p:fade/>
        <p:sndAc>
          <p:stSnd>
            <p:snd r:embed="rId2"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06312" y="1396496"/>
            <a:ext cx="10216444" cy="3046988"/>
          </a:xfrm>
          <a:prstGeom prst="rect">
            <a:avLst/>
          </a:prstGeom>
        </p:spPr>
        <p:txBody>
          <a:bodyPr wrap="square">
            <a:spAutoFit/>
          </a:bodyPr>
          <a:lstStyle/>
          <a:p>
            <a:r>
              <a:rPr lang="ru-RU" sz="2400" b="0" i="0" dirty="0" smtClean="0">
                <a:effectLst/>
                <a:latin typeface="Helvetica Neue"/>
              </a:rPr>
              <a:t>Нотная грамота существовала не всегда. Сначала музыку пели и играли по памяти, и так она переходила от одного музыканта к другому. Но со временем произведение искажалось, и люди искали способ, как передать музыку такой, какой сочинил ее автор.</a:t>
            </a:r>
          </a:p>
          <a:p>
            <a:r>
              <a:rPr lang="ru-RU" sz="2400" b="0" i="0" dirty="0" smtClean="0">
                <a:effectLst/>
                <a:latin typeface="Helvetica Neue"/>
              </a:rPr>
              <a:t>К 900 году н.э. придумали более удобный способ. Знаки стали писать на определенном расстоянии выше или ниже горизонтальной красной черты, которая означала по высоте звука ноту «фа». Такая запись показывала, где нужно петь высоко, а где — низко.</a:t>
            </a:r>
            <a:endParaRPr lang="ru-RU" sz="2400" b="0" i="0" dirty="0">
              <a:effectLst/>
              <a:latin typeface="Helvetica Neue"/>
            </a:endParaRPr>
          </a:p>
        </p:txBody>
      </p:sp>
    </p:spTree>
    <p:extLst>
      <p:ext uri="{BB962C8B-B14F-4D97-AF65-F5344CB8AC3E}">
        <p14:creationId xmlns:p14="http://schemas.microsoft.com/office/powerpoint/2010/main" val="919858868"/>
      </p:ext>
    </p:extLst>
  </p:cSld>
  <p:clrMapOvr>
    <a:masterClrMapping/>
  </p:clrMapOvr>
  <p:transition spd="slow" advClick="0" advTm="5000">
    <p:wheel spokes="1"/>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5778" y="314111"/>
            <a:ext cx="6096000" cy="5078313"/>
          </a:xfrm>
          <a:prstGeom prst="rect">
            <a:avLst/>
          </a:prstGeom>
        </p:spPr>
        <p:txBody>
          <a:bodyPr>
            <a:spAutoFit/>
          </a:bodyPr>
          <a:lstStyle/>
          <a:p>
            <a:r>
              <a:rPr lang="ru-RU" b="0" i="0" dirty="0" smtClean="0">
                <a:effectLst/>
                <a:latin typeface="Helvetica Neue"/>
              </a:rPr>
              <a:t>У разных народов были свои способы записи музыки. В Древней Греции нотами служили буквы, а в григорианской музыке сложилась особая система записи звуков – </a:t>
            </a:r>
            <a:r>
              <a:rPr lang="ru-RU" b="0" i="0" dirty="0" err="1" smtClean="0">
                <a:effectLst/>
                <a:latin typeface="Helvetica Neue"/>
              </a:rPr>
              <a:t>невма</a:t>
            </a:r>
            <a:r>
              <a:rPr lang="ru-RU" b="0" i="0" dirty="0" smtClean="0">
                <a:effectLst/>
                <a:latin typeface="Helvetica Neue"/>
              </a:rPr>
              <a:t>.</a:t>
            </a:r>
          </a:p>
          <a:p>
            <a:r>
              <a:rPr lang="ru-RU" b="0" i="0" dirty="0" err="1" smtClean="0">
                <a:effectLst/>
                <a:latin typeface="Helvetica Neue"/>
              </a:rPr>
              <a:t>Невмы</a:t>
            </a:r>
            <a:r>
              <a:rPr lang="ru-RU" b="0" i="0" dirty="0" smtClean="0">
                <a:effectLst/>
                <a:latin typeface="Helvetica Neue"/>
              </a:rPr>
              <a:t> передавали только музыкальное направление произведения и точная высота звука не указывалась. Они обозначали число звуков в одном слоге и незначительное украшение мелодии, а все детали музыкального произведения исполнитель мог придумывать сам. Такой нотной грамотой записывали только вокальную музыку. </a:t>
            </a:r>
            <a:r>
              <a:rPr lang="ru-RU" b="0" i="0" dirty="0" err="1" smtClean="0">
                <a:effectLst/>
                <a:latin typeface="Helvetica Neue"/>
              </a:rPr>
              <a:t>Невмы</a:t>
            </a:r>
            <a:r>
              <a:rPr lang="ru-RU" b="0" i="0" dirty="0" smtClean="0">
                <a:effectLst/>
                <a:latin typeface="Helvetica Neue"/>
              </a:rPr>
              <a:t> напоминали точки, запятые и разные черточки, в беспорядке разбросанные по бумаге и певцы нередко путались из-за неразборчивости символов.</a:t>
            </a:r>
          </a:p>
          <a:p>
            <a:r>
              <a:rPr lang="ru-RU" b="0" i="0" dirty="0" smtClean="0">
                <a:effectLst/>
                <a:latin typeface="Helvetica Neue"/>
              </a:rPr>
              <a:t>Вся эта путаница прекратилась в начале XI века. Итальянский монах, музыкант и учитель пения Гвидо Аретинский — Гвидо д’ </a:t>
            </a:r>
            <a:r>
              <a:rPr lang="ru-RU" b="0" i="0" dirty="0" err="1" smtClean="0">
                <a:effectLst/>
                <a:latin typeface="Helvetica Neue"/>
              </a:rPr>
              <a:t>Ареццо</a:t>
            </a:r>
            <a:r>
              <a:rPr lang="ru-RU" b="0" i="0" dirty="0" smtClean="0">
                <a:effectLst/>
                <a:latin typeface="Helvetica Neue"/>
              </a:rPr>
              <a:t> нарисовал линии, на которых разместились ноты.</a:t>
            </a:r>
            <a:endParaRPr lang="ru-RU" b="0" i="0" dirty="0">
              <a:effectLst/>
              <a:latin typeface="Helvetica Neue"/>
            </a:endParaRPr>
          </a:p>
        </p:txBody>
      </p:sp>
      <p:pic>
        <p:nvPicPr>
          <p:cNvPr id="2050" name="Picture 2" descr="https://ds02.infourok.ru/uploads/ex/0cb7/0002f2e6-28b2dbff/2/im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867" y="314111"/>
            <a:ext cx="4337335" cy="3253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669272"/>
      </p:ext>
    </p:extLst>
  </p:cSld>
  <p:clrMapOvr>
    <a:masterClrMapping/>
  </p:clrMapOvr>
  <p:transition spd="slow" advClick="0" advTm="5000">
    <p:wheel spokes="1"/>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nfoglaz.ru/wp-content/uploads/Guido_Aretin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310" y="101601"/>
            <a:ext cx="2632780" cy="500885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3310" y="5334970"/>
            <a:ext cx="2723090" cy="1754326"/>
          </a:xfrm>
          <a:prstGeom prst="rect">
            <a:avLst/>
          </a:prstGeom>
        </p:spPr>
        <p:txBody>
          <a:bodyPr wrap="square">
            <a:spAutoFit/>
          </a:bodyPr>
          <a:lstStyle/>
          <a:p>
            <a:r>
              <a:rPr lang="ru-RU" b="0" i="0" dirty="0" smtClean="0">
                <a:effectLst/>
                <a:latin typeface="Helvetica Neue"/>
              </a:rPr>
              <a:t>Статуя Гвидо Аретинского во Флоренции неподалеку от галереи Уффици</a:t>
            </a:r>
          </a:p>
          <a:p>
            <a:r>
              <a:rPr lang="ru-RU" dirty="0" smtClean="0"/>
              <a:t/>
            </a:r>
            <a:br>
              <a:rPr lang="ru-RU" dirty="0" smtClean="0"/>
            </a:br>
            <a:endParaRPr lang="ru-RU" dirty="0"/>
          </a:p>
        </p:txBody>
      </p:sp>
      <p:sp>
        <p:nvSpPr>
          <p:cNvPr id="5" name="Прямоугольник 4"/>
          <p:cNvSpPr/>
          <p:nvPr/>
        </p:nvSpPr>
        <p:spPr>
          <a:xfrm>
            <a:off x="3714044" y="366174"/>
            <a:ext cx="6096000" cy="5632311"/>
          </a:xfrm>
          <a:prstGeom prst="rect">
            <a:avLst/>
          </a:prstGeom>
        </p:spPr>
        <p:txBody>
          <a:bodyPr>
            <a:spAutoFit/>
          </a:bodyPr>
          <a:lstStyle/>
          <a:p>
            <a:r>
              <a:rPr lang="ru-RU" b="0" i="0" dirty="0" smtClean="0">
                <a:effectLst/>
                <a:latin typeface="Helvetica Neue"/>
                <a:cs typeface="Times New Roman" panose="02020603050405020304" pitchFamily="18" charset="0"/>
              </a:rPr>
              <a:t>Изобретатель современной системы нотной записи – </a:t>
            </a:r>
            <a:r>
              <a:rPr lang="ru-RU" b="0" i="0" dirty="0" err="1" smtClean="0">
                <a:effectLst/>
                <a:latin typeface="Helvetica Neue"/>
                <a:cs typeface="Times New Roman" panose="02020603050405020304" pitchFamily="18" charset="0"/>
              </a:rPr>
              <a:t>бенедиктинский</a:t>
            </a:r>
            <a:r>
              <a:rPr lang="ru-RU" b="0" i="0" dirty="0" smtClean="0">
                <a:effectLst/>
                <a:latin typeface="Helvetica Neue"/>
                <a:cs typeface="Times New Roman" panose="02020603050405020304" pitchFamily="18" charset="0"/>
              </a:rPr>
              <a:t> монах Гвидо Аретинский (Гвидо </a:t>
            </a:r>
            <a:r>
              <a:rPr lang="ru-RU" b="0" i="0" dirty="0" err="1" smtClean="0">
                <a:effectLst/>
                <a:latin typeface="Helvetica Neue"/>
                <a:cs typeface="Times New Roman" panose="02020603050405020304" pitchFamily="18" charset="0"/>
              </a:rPr>
              <a:t>д’Ареццо</a:t>
            </a:r>
            <a:r>
              <a:rPr lang="ru-RU" b="0" i="0" dirty="0" smtClean="0">
                <a:effectLst/>
                <a:latin typeface="Helvetica Neue"/>
                <a:cs typeface="Times New Roman" panose="02020603050405020304" pitchFamily="18" charset="0"/>
              </a:rPr>
              <a:t>) (990-1050). </a:t>
            </a:r>
            <a:r>
              <a:rPr lang="ru-RU" b="0" i="0" dirty="0" err="1" smtClean="0">
                <a:effectLst/>
                <a:latin typeface="Helvetica Neue"/>
                <a:cs typeface="Times New Roman" panose="02020603050405020304" pitchFamily="18" charset="0"/>
              </a:rPr>
              <a:t>Ареццо</a:t>
            </a:r>
            <a:r>
              <a:rPr lang="ru-RU" b="0" i="0" dirty="0" smtClean="0">
                <a:effectLst/>
                <a:latin typeface="Helvetica Neue"/>
                <a:cs typeface="Times New Roman" panose="02020603050405020304" pitchFamily="18" charset="0"/>
              </a:rPr>
              <a:t> – небольшой городок в Тоскане, неподалеку от Флоренции. В здешнем монастыре брат Гвидо обучал певчих исполнению церковных песнопений. Дело это было нелегким и долгим. Все знания и умения передавались устно в непосредственном общении. Певчие под руководством преподавателя и с его голоса последовательно разучивали каждый гимн и каждое песнопение католической мессы. Поэтому полный «курс обучения» занимал около 10 лет.</a:t>
            </a:r>
          </a:p>
          <a:p>
            <a:r>
              <a:rPr lang="ru-RU" dirty="0">
                <a:latin typeface="Helvetica Neue"/>
                <a:cs typeface="Times New Roman" panose="02020603050405020304" pitchFamily="18" charset="0"/>
              </a:rPr>
              <a:t>Гвидо </a:t>
            </a:r>
            <a:r>
              <a:rPr lang="ru-RU" dirty="0" err="1">
                <a:latin typeface="Helvetica Neue"/>
                <a:cs typeface="Times New Roman" panose="02020603050405020304" pitchFamily="18" charset="0"/>
              </a:rPr>
              <a:t>Ареттинский</a:t>
            </a:r>
            <a:r>
              <a:rPr lang="ru-RU" dirty="0">
                <a:latin typeface="Helvetica Neue"/>
                <a:cs typeface="Times New Roman" panose="02020603050405020304" pitchFamily="18" charset="0"/>
              </a:rPr>
              <a:t> начал отмечать звуки нотами (от латинского слова </a:t>
            </a:r>
            <a:r>
              <a:rPr lang="ru-RU" dirty="0" err="1">
                <a:latin typeface="Helvetica Neue"/>
                <a:cs typeface="Times New Roman" panose="02020603050405020304" pitchFamily="18" charset="0"/>
              </a:rPr>
              <a:t>nota</a:t>
            </a:r>
            <a:r>
              <a:rPr lang="ru-RU" dirty="0">
                <a:latin typeface="Helvetica Neue"/>
                <a:cs typeface="Times New Roman" panose="02020603050405020304" pitchFamily="18" charset="0"/>
              </a:rPr>
              <a:t> – знак). Ноты, заштрихованные квадратики, размещались на нотном стане, состоящем из четырех параллельных линий. Сейчас этих линий пять, и ноты изображают кружочками, но принцип, введенный Гвидо, остался без изменений. Более высокие ноты изображаются на более высокой линейке. Нот семь, они образуют октаву.</a:t>
            </a:r>
          </a:p>
        </p:txBody>
      </p:sp>
    </p:spTree>
    <p:extLst>
      <p:ext uri="{BB962C8B-B14F-4D97-AF65-F5344CB8AC3E}">
        <p14:creationId xmlns:p14="http://schemas.microsoft.com/office/powerpoint/2010/main" val="735502043"/>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2" name="chimes.wav"/>
          </p:stSnd>
        </p:sndAc>
      </p:transition>
    </mc:Choice>
    <mc:Fallback>
      <p:transition spd="slow" advClick="0" advTm="5000">
        <p:fade/>
        <p:sndAc>
          <p:stSnd>
            <p:snd r:embed="rId2"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8867" y="217838"/>
            <a:ext cx="6096000" cy="1200329"/>
          </a:xfrm>
          <a:prstGeom prst="rect">
            <a:avLst/>
          </a:prstGeom>
        </p:spPr>
        <p:txBody>
          <a:bodyPr>
            <a:spAutoFit/>
          </a:bodyPr>
          <a:lstStyle/>
          <a:p>
            <a:r>
              <a:rPr lang="ru-RU" b="0" i="0" dirty="0" smtClean="0">
                <a:effectLst/>
                <a:latin typeface="Helvetica Neue"/>
              </a:rPr>
              <a:t>Каждой из семи нот октавы Гвидо дал название: </a:t>
            </a:r>
            <a:r>
              <a:rPr lang="ru-RU" b="0" i="0" dirty="0" err="1" smtClean="0">
                <a:effectLst/>
                <a:latin typeface="Helvetica Neue"/>
              </a:rPr>
              <a:t>ut</a:t>
            </a:r>
            <a:r>
              <a:rPr lang="ru-RU" b="0" i="0" dirty="0" smtClean="0">
                <a:effectLst/>
                <a:latin typeface="Helvetica Neue"/>
              </a:rPr>
              <a:t>, </a:t>
            </a:r>
            <a:r>
              <a:rPr lang="ru-RU" b="0" i="0" dirty="0" err="1" smtClean="0">
                <a:effectLst/>
                <a:latin typeface="Helvetica Neue"/>
              </a:rPr>
              <a:t>re</a:t>
            </a:r>
            <a:r>
              <a:rPr lang="ru-RU" b="0" i="0" dirty="0" smtClean="0">
                <a:effectLst/>
                <a:latin typeface="Helvetica Neue"/>
              </a:rPr>
              <a:t>, </a:t>
            </a:r>
            <a:r>
              <a:rPr lang="ru-RU" b="0" i="0" dirty="0" err="1" smtClean="0">
                <a:effectLst/>
                <a:latin typeface="Helvetica Neue"/>
              </a:rPr>
              <a:t>mi</a:t>
            </a:r>
            <a:r>
              <a:rPr lang="ru-RU" b="0" i="0" dirty="0" smtClean="0">
                <a:effectLst/>
                <a:latin typeface="Helvetica Neue"/>
              </a:rPr>
              <a:t>, </a:t>
            </a:r>
            <a:r>
              <a:rPr lang="ru-RU" b="0" i="0" dirty="0" err="1" smtClean="0">
                <a:effectLst/>
                <a:latin typeface="Helvetica Neue"/>
              </a:rPr>
              <a:t>fa</a:t>
            </a:r>
            <a:r>
              <a:rPr lang="ru-RU" b="0" i="0" dirty="0" smtClean="0">
                <a:effectLst/>
                <a:latin typeface="Helvetica Neue"/>
              </a:rPr>
              <a:t>, </a:t>
            </a:r>
            <a:r>
              <a:rPr lang="ru-RU" b="0" i="0" dirty="0" err="1" smtClean="0">
                <a:effectLst/>
                <a:latin typeface="Helvetica Neue"/>
              </a:rPr>
              <a:t>sol</a:t>
            </a:r>
            <a:r>
              <a:rPr lang="ru-RU" b="0" i="0" dirty="0" smtClean="0">
                <a:effectLst/>
                <a:latin typeface="Helvetica Neue"/>
              </a:rPr>
              <a:t>, </a:t>
            </a:r>
            <a:r>
              <a:rPr lang="ru-RU" b="0" i="0" dirty="0" err="1" smtClean="0">
                <a:effectLst/>
                <a:latin typeface="Helvetica Neue"/>
              </a:rPr>
              <a:t>la</a:t>
            </a:r>
            <a:r>
              <a:rPr lang="ru-RU" b="0" i="0" dirty="0" smtClean="0">
                <a:effectLst/>
                <a:latin typeface="Helvetica Neue"/>
              </a:rPr>
              <a:t>, </a:t>
            </a:r>
            <a:r>
              <a:rPr lang="ru-RU" b="0" i="0" dirty="0" err="1" smtClean="0">
                <a:effectLst/>
                <a:latin typeface="Helvetica Neue"/>
              </a:rPr>
              <a:t>si</a:t>
            </a:r>
            <a:r>
              <a:rPr lang="ru-RU" b="0" i="0" dirty="0" smtClean="0">
                <a:effectLst/>
                <a:latin typeface="Helvetica Neue"/>
              </a:rPr>
              <a:t>. Это – первые слоги гимна св. Иоанну. Каждая строка этого гимна поется на тон выше предыдущей.</a:t>
            </a:r>
            <a:endParaRPr lang="ru-RU" dirty="0"/>
          </a:p>
        </p:txBody>
      </p:sp>
      <p:pic>
        <p:nvPicPr>
          <p:cNvPr id="4098" name="Picture 2" descr="https://infoglaz.ru/wp-content/uploads/Ut_Queant_Laxis_R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67" y="1554105"/>
            <a:ext cx="6961207" cy="474754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818303" y="1107039"/>
            <a:ext cx="6096000" cy="4247317"/>
          </a:xfrm>
          <a:prstGeom prst="rect">
            <a:avLst/>
          </a:prstGeom>
        </p:spPr>
        <p:txBody>
          <a:bodyPr>
            <a:spAutoFit/>
          </a:bodyPr>
          <a:lstStyle/>
          <a:p>
            <a:r>
              <a:rPr lang="en-US" b="1" i="0" dirty="0" err="1" smtClean="0">
                <a:effectLst/>
                <a:latin typeface="Helvetica Neue"/>
              </a:rPr>
              <a:t>Ut</a:t>
            </a:r>
            <a:r>
              <a:rPr lang="en-US" b="0" i="0" dirty="0" smtClean="0">
                <a:effectLst/>
                <a:latin typeface="Helvetica Neue"/>
              </a:rPr>
              <a:t> </a:t>
            </a:r>
            <a:r>
              <a:rPr lang="en-US" b="0" i="0" dirty="0" err="1" smtClean="0">
                <a:effectLst/>
                <a:latin typeface="Helvetica Neue"/>
              </a:rPr>
              <a:t>queant</a:t>
            </a:r>
            <a:r>
              <a:rPr lang="en-US" b="0" i="0" dirty="0" smtClean="0">
                <a:effectLst/>
                <a:latin typeface="Helvetica Neue"/>
              </a:rPr>
              <a:t> </a:t>
            </a:r>
            <a:r>
              <a:rPr lang="en-US" b="0" i="0" dirty="0" err="1" smtClean="0">
                <a:effectLst/>
                <a:latin typeface="Helvetica Neue"/>
              </a:rPr>
              <a:t>laxis</a:t>
            </a:r>
            <a:r>
              <a:rPr lang="en-US" b="0" i="0" dirty="0" smtClean="0">
                <a:effectLst/>
                <a:latin typeface="Helvetica Neue"/>
              </a:rPr>
              <a:t>,</a:t>
            </a:r>
            <a:br>
              <a:rPr lang="en-US" b="0" i="0" dirty="0" smtClean="0">
                <a:effectLst/>
                <a:latin typeface="Helvetica Neue"/>
              </a:rPr>
            </a:br>
            <a:r>
              <a:rPr lang="en-US" b="1" i="0" dirty="0" err="1" smtClean="0">
                <a:effectLst/>
                <a:latin typeface="Helvetica Neue"/>
              </a:rPr>
              <a:t>Re</a:t>
            </a:r>
            <a:r>
              <a:rPr lang="en-US" b="0" i="0" dirty="0" err="1" smtClean="0">
                <a:effectLst/>
                <a:latin typeface="Helvetica Neue"/>
              </a:rPr>
              <a:t>sonare</a:t>
            </a:r>
            <a:r>
              <a:rPr lang="en-US" b="0" i="0" dirty="0" smtClean="0">
                <a:effectLst/>
                <a:latin typeface="Helvetica Neue"/>
              </a:rPr>
              <a:t> </a:t>
            </a:r>
            <a:r>
              <a:rPr lang="en-US" b="0" i="0" dirty="0" err="1" smtClean="0">
                <a:effectLst/>
                <a:latin typeface="Helvetica Neue"/>
              </a:rPr>
              <a:t>fibris</a:t>
            </a:r>
            <a:r>
              <a:rPr lang="en-US" b="0" i="0" dirty="0" smtClean="0">
                <a:effectLst/>
                <a:latin typeface="Helvetica Neue"/>
              </a:rPr>
              <a:t>,</a:t>
            </a:r>
            <a:br>
              <a:rPr lang="en-US" b="0" i="0" dirty="0" smtClean="0">
                <a:effectLst/>
                <a:latin typeface="Helvetica Neue"/>
              </a:rPr>
            </a:br>
            <a:r>
              <a:rPr lang="en-US" b="1" i="0" dirty="0" smtClean="0">
                <a:effectLst/>
                <a:latin typeface="Helvetica Neue"/>
              </a:rPr>
              <a:t>Mi</a:t>
            </a:r>
            <a:r>
              <a:rPr lang="en-US" b="0" i="0" dirty="0" smtClean="0">
                <a:effectLst/>
                <a:latin typeface="Helvetica Neue"/>
              </a:rPr>
              <a:t>ra </a:t>
            </a:r>
            <a:r>
              <a:rPr lang="en-US" b="0" i="0" dirty="0" err="1" smtClean="0">
                <a:effectLst/>
                <a:latin typeface="Helvetica Neue"/>
              </a:rPr>
              <a:t>gestorum</a:t>
            </a:r>
            <a:r>
              <a:rPr lang="en-US" b="0" i="0" dirty="0" smtClean="0">
                <a:effectLst/>
                <a:latin typeface="Helvetica Neue"/>
              </a:rPr>
              <a:t>,</a:t>
            </a:r>
            <a:br>
              <a:rPr lang="en-US" b="0" i="0" dirty="0" smtClean="0">
                <a:effectLst/>
                <a:latin typeface="Helvetica Neue"/>
              </a:rPr>
            </a:br>
            <a:r>
              <a:rPr lang="en-US" b="1" i="0" dirty="0" err="1" smtClean="0">
                <a:effectLst/>
                <a:latin typeface="Helvetica Neue"/>
              </a:rPr>
              <a:t>Fa</a:t>
            </a:r>
            <a:r>
              <a:rPr lang="en-US" b="0" i="0" dirty="0" err="1" smtClean="0">
                <a:effectLst/>
                <a:latin typeface="Helvetica Neue"/>
              </a:rPr>
              <a:t>muli</a:t>
            </a:r>
            <a:r>
              <a:rPr lang="en-US" b="0" i="0" dirty="0" smtClean="0">
                <a:effectLst/>
                <a:latin typeface="Helvetica Neue"/>
              </a:rPr>
              <a:t> </a:t>
            </a:r>
            <a:r>
              <a:rPr lang="en-US" b="0" i="0" dirty="0" err="1" smtClean="0">
                <a:effectLst/>
                <a:latin typeface="Helvetica Neue"/>
              </a:rPr>
              <a:t>tuorum</a:t>
            </a:r>
            <a:r>
              <a:rPr lang="en-US" b="0" i="0" dirty="0" smtClean="0">
                <a:effectLst/>
                <a:latin typeface="Helvetica Neue"/>
              </a:rPr>
              <a:t>,</a:t>
            </a:r>
            <a:br>
              <a:rPr lang="en-US" b="0" i="0" dirty="0" smtClean="0">
                <a:effectLst/>
                <a:latin typeface="Helvetica Neue"/>
              </a:rPr>
            </a:br>
            <a:r>
              <a:rPr lang="en-US" b="1" i="0" dirty="0" smtClean="0">
                <a:effectLst/>
                <a:latin typeface="Helvetica Neue"/>
              </a:rPr>
              <a:t>So</a:t>
            </a:r>
            <a:r>
              <a:rPr lang="en-US" b="0" i="0" dirty="0" smtClean="0">
                <a:effectLst/>
                <a:latin typeface="Helvetica Neue"/>
              </a:rPr>
              <a:t>lve </a:t>
            </a:r>
            <a:r>
              <a:rPr lang="en-US" b="0" i="0" dirty="0" err="1" smtClean="0">
                <a:effectLst/>
                <a:latin typeface="Helvetica Neue"/>
              </a:rPr>
              <a:t>polluti</a:t>
            </a:r>
            <a:r>
              <a:rPr lang="en-US" b="0" i="0" dirty="0" smtClean="0">
                <a:effectLst/>
                <a:latin typeface="Helvetica Neue"/>
              </a:rPr>
              <a:t>,</a:t>
            </a:r>
            <a:br>
              <a:rPr lang="en-US" b="0" i="0" dirty="0" smtClean="0">
                <a:effectLst/>
                <a:latin typeface="Helvetica Neue"/>
              </a:rPr>
            </a:br>
            <a:r>
              <a:rPr lang="en-US" b="1" i="0" dirty="0" err="1" smtClean="0">
                <a:effectLst/>
                <a:latin typeface="Helvetica Neue"/>
              </a:rPr>
              <a:t>La</a:t>
            </a:r>
            <a:r>
              <a:rPr lang="en-US" b="0" i="0" dirty="0" err="1" smtClean="0">
                <a:effectLst/>
                <a:latin typeface="Helvetica Neue"/>
              </a:rPr>
              <a:t>bii</a:t>
            </a:r>
            <a:r>
              <a:rPr lang="en-US" b="0" i="0" dirty="0" smtClean="0">
                <a:effectLst/>
                <a:latin typeface="Helvetica Neue"/>
              </a:rPr>
              <a:t> </a:t>
            </a:r>
            <a:r>
              <a:rPr lang="en-US" b="0" i="0" dirty="0" err="1" smtClean="0">
                <a:effectLst/>
                <a:latin typeface="Helvetica Neue"/>
              </a:rPr>
              <a:t>reatum</a:t>
            </a:r>
            <a:r>
              <a:rPr lang="en-US" b="0" i="0" dirty="0" smtClean="0">
                <a:effectLst/>
                <a:latin typeface="Helvetica Neue"/>
              </a:rPr>
              <a:t>,</a:t>
            </a:r>
            <a:br>
              <a:rPr lang="en-US" b="0" i="0" dirty="0" smtClean="0">
                <a:effectLst/>
                <a:latin typeface="Helvetica Neue"/>
              </a:rPr>
            </a:br>
            <a:r>
              <a:rPr lang="en-US" b="1" i="0" dirty="0" err="1" smtClean="0">
                <a:effectLst/>
                <a:latin typeface="Helvetica Neue"/>
              </a:rPr>
              <a:t>S</a:t>
            </a:r>
            <a:r>
              <a:rPr lang="en-US" b="0" i="0" dirty="0" err="1" smtClean="0">
                <a:effectLst/>
                <a:latin typeface="Helvetica Neue"/>
              </a:rPr>
              <a:t>ancte</a:t>
            </a:r>
            <a:r>
              <a:rPr lang="en-US" b="0" i="0" dirty="0" smtClean="0">
                <a:effectLst/>
                <a:latin typeface="Helvetica Neue"/>
              </a:rPr>
              <a:t> </a:t>
            </a:r>
            <a:r>
              <a:rPr lang="en-US" b="1" i="0" dirty="0" err="1" smtClean="0">
                <a:effectLst/>
                <a:latin typeface="Helvetica Neue"/>
              </a:rPr>
              <a:t>I</a:t>
            </a:r>
            <a:r>
              <a:rPr lang="en-US" b="0" i="0" dirty="0" err="1" smtClean="0">
                <a:effectLst/>
                <a:latin typeface="Helvetica Neue"/>
              </a:rPr>
              <a:t>oannes</a:t>
            </a:r>
            <a:r>
              <a:rPr lang="en-US" b="0" i="0" dirty="0" smtClean="0">
                <a:effectLst/>
                <a:latin typeface="Helvetica Neue"/>
              </a:rPr>
              <a:t>!</a:t>
            </a:r>
          </a:p>
          <a:p>
            <a:r>
              <a:rPr lang="en-US" b="0" i="0" dirty="0" smtClean="0">
                <a:effectLst/>
                <a:latin typeface="Helvetica Neue"/>
              </a:rPr>
              <a:t>(</a:t>
            </a:r>
            <a:r>
              <a:rPr lang="ru-RU" b="0" i="0" dirty="0" smtClean="0">
                <a:effectLst/>
                <a:latin typeface="Helvetica Neue"/>
              </a:rPr>
              <a:t>В переводе с латинского:</a:t>
            </a:r>
          </a:p>
          <a:p>
            <a:r>
              <a:rPr lang="ru-RU" b="0" i="0" dirty="0" smtClean="0">
                <a:effectLst/>
                <a:latin typeface="Helvetica Neue"/>
              </a:rPr>
              <a:t>Чтобы слуги твои</a:t>
            </a:r>
          </a:p>
          <a:p>
            <a:r>
              <a:rPr lang="ru-RU" b="0" i="0" dirty="0" smtClean="0">
                <a:effectLst/>
                <a:latin typeface="Helvetica Neue"/>
              </a:rPr>
              <a:t>голосами своими</a:t>
            </a:r>
          </a:p>
          <a:p>
            <a:r>
              <a:rPr lang="ru-RU" b="0" i="0" dirty="0" smtClean="0">
                <a:effectLst/>
                <a:latin typeface="Helvetica Neue"/>
              </a:rPr>
              <a:t>смогли воспеть</a:t>
            </a:r>
          </a:p>
          <a:p>
            <a:r>
              <a:rPr lang="ru-RU" b="0" i="0" dirty="0" smtClean="0">
                <a:effectLst/>
                <a:latin typeface="Helvetica Neue"/>
              </a:rPr>
              <a:t>чудные деяния твои,</a:t>
            </a:r>
          </a:p>
          <a:p>
            <a:r>
              <a:rPr lang="ru-RU" b="0" i="0" dirty="0" smtClean="0">
                <a:effectLst/>
                <a:latin typeface="Helvetica Neue"/>
              </a:rPr>
              <a:t>очисти грех</a:t>
            </a:r>
          </a:p>
          <a:p>
            <a:r>
              <a:rPr lang="ru-RU" b="0" i="0" dirty="0" smtClean="0">
                <a:effectLst/>
                <a:latin typeface="Helvetica Neue"/>
              </a:rPr>
              <a:t>с наших опороченных уст,</a:t>
            </a:r>
          </a:p>
          <a:p>
            <a:r>
              <a:rPr lang="ru-RU" b="0" i="0" dirty="0" smtClean="0">
                <a:effectLst/>
                <a:latin typeface="Helvetica Neue"/>
              </a:rPr>
              <a:t>о, Святой Иоанн»)</a:t>
            </a:r>
            <a:endParaRPr lang="ru-RU" b="0" i="0" dirty="0">
              <a:effectLst/>
              <a:latin typeface="Helvetica Neue"/>
            </a:endParaRPr>
          </a:p>
        </p:txBody>
      </p:sp>
    </p:spTree>
    <p:extLst>
      <p:ext uri="{BB962C8B-B14F-4D97-AF65-F5344CB8AC3E}">
        <p14:creationId xmlns:p14="http://schemas.microsoft.com/office/powerpoint/2010/main" val="4273201348"/>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2" name="chimes.wav"/>
          </p:stSnd>
        </p:sndAc>
      </p:transition>
    </mc:Choice>
    <mc:Fallback>
      <p:transition spd="slow" advClick="0" advTm="5000">
        <p:fade/>
        <p:sndAc>
          <p:stSnd>
            <p:snd r:embed="rId2"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6836" y="808363"/>
            <a:ext cx="4123980" cy="5355312"/>
          </a:xfrm>
          <a:prstGeom prst="rect">
            <a:avLst/>
          </a:prstGeom>
        </p:spPr>
        <p:txBody>
          <a:bodyPr wrap="square">
            <a:spAutoFit/>
          </a:bodyPr>
          <a:lstStyle/>
          <a:p>
            <a:r>
              <a:rPr lang="ru-RU" b="0" i="0" dirty="0" smtClean="0">
                <a:effectLst/>
                <a:latin typeface="Helvetica Neue"/>
              </a:rPr>
              <a:t>Ноты следующей октавы называются так же, но поются более высоким или более низким голосом. При переходе от одной октавы к другой частота звука, обозначаемого одной и той же нотой, увеличивается или уменьшается вдвое. Например, музыкальные инструменты настраивают по ноте ля первой октавы. Этой ноте соответствует частота 440 Гц. Ноте ля следующей, второй, октавы будет соответствовать частота 880 Гц.</a:t>
            </a:r>
          </a:p>
          <a:p>
            <a:r>
              <a:rPr lang="ru-RU" b="0" i="0" dirty="0" smtClean="0">
                <a:effectLst/>
                <a:latin typeface="Helvetica Neue"/>
              </a:rPr>
              <a:t>Об этой деятельности Гвидо свидетельствуют четыре трактата, дошедшие до нас: «</a:t>
            </a:r>
            <a:r>
              <a:rPr lang="ru-RU" b="0" i="0" dirty="0" err="1" smtClean="0">
                <a:effectLst/>
                <a:latin typeface="Helvetica Neue"/>
              </a:rPr>
              <a:t>Микролог</a:t>
            </a:r>
            <a:r>
              <a:rPr lang="ru-RU" b="0" i="0" dirty="0" smtClean="0">
                <a:effectLst/>
                <a:latin typeface="Helvetica Neue"/>
              </a:rPr>
              <a:t>», «Пролог к </a:t>
            </a:r>
            <a:r>
              <a:rPr lang="ru-RU" b="0" i="0" dirty="0" err="1" smtClean="0">
                <a:effectLst/>
                <a:latin typeface="Helvetica Neue"/>
              </a:rPr>
              <a:t>Антифонарию</a:t>
            </a:r>
            <a:r>
              <a:rPr lang="ru-RU" b="0" i="0" dirty="0" smtClean="0">
                <a:effectLst/>
                <a:latin typeface="Helvetica Neue"/>
              </a:rPr>
              <a:t>», «Правила в стихах» и «Послание о незнакомом пении».</a:t>
            </a:r>
            <a:endParaRPr lang="ru-RU" b="0" i="0" dirty="0">
              <a:effectLst/>
              <a:latin typeface="Helvetica Neue"/>
            </a:endParaRPr>
          </a:p>
        </p:txBody>
      </p:sp>
      <p:pic>
        <p:nvPicPr>
          <p:cNvPr id="5122" name="Picture 2" descr="https://infoglaz.ru/wp-content/uploads/121129_html_m7bb7b93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794" y="356671"/>
            <a:ext cx="4762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870794" y="4377494"/>
            <a:ext cx="6096000" cy="923330"/>
          </a:xfrm>
          <a:prstGeom prst="rect">
            <a:avLst/>
          </a:prstGeom>
        </p:spPr>
        <p:txBody>
          <a:bodyPr>
            <a:spAutoFit/>
          </a:bodyPr>
          <a:lstStyle/>
          <a:p>
            <a:r>
              <a:rPr lang="ru-RU" b="0" i="1" dirty="0" smtClean="0">
                <a:effectLst/>
                <a:latin typeface="Helvetica Neue"/>
              </a:rPr>
              <a:t>Мемориальная доска в </a:t>
            </a:r>
            <a:r>
              <a:rPr lang="ru-RU" b="0" i="1" dirty="0" err="1" smtClean="0">
                <a:effectLst/>
                <a:latin typeface="Helvetica Neue"/>
              </a:rPr>
              <a:t>Ареццо</a:t>
            </a:r>
            <a:r>
              <a:rPr lang="ru-RU" b="0" i="1" dirty="0" smtClean="0">
                <a:effectLst/>
                <a:latin typeface="Helvetica Neue"/>
              </a:rPr>
              <a:t> на улице </a:t>
            </a:r>
            <a:r>
              <a:rPr lang="ru-RU" b="0" i="1" dirty="0" err="1" smtClean="0">
                <a:effectLst/>
                <a:latin typeface="Helvetica Neue"/>
              </a:rPr>
              <a:t>Рикасолли</a:t>
            </a:r>
            <a:r>
              <a:rPr lang="ru-RU" b="0" i="1" dirty="0" smtClean="0">
                <a:effectLst/>
                <a:latin typeface="Helvetica Neue"/>
              </a:rPr>
              <a:t> на доме, в котором родился Гвидо. На ней изображены квадратные ноты.</a:t>
            </a:r>
            <a:endParaRPr lang="ru-RU" dirty="0"/>
          </a:p>
        </p:txBody>
      </p:sp>
    </p:spTree>
    <p:extLst>
      <p:ext uri="{BB962C8B-B14F-4D97-AF65-F5344CB8AC3E}">
        <p14:creationId xmlns:p14="http://schemas.microsoft.com/office/powerpoint/2010/main" val="3098520370"/>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2" name="chimes.wav"/>
          </p:stSnd>
        </p:sndAc>
      </p:transition>
    </mc:Choice>
    <mc:Fallback>
      <p:transition spd="slow" advClick="0" advTm="5000">
        <p:fade/>
        <p:sndAc>
          <p:stSnd>
            <p:snd r:embed="rId2" name="chimes.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79372" y="439705"/>
            <a:ext cx="8729031" cy="5909310"/>
          </a:xfrm>
          <a:prstGeom prst="rect">
            <a:avLst/>
          </a:prstGeom>
        </p:spPr>
        <p:txBody>
          <a:bodyPr wrap="square">
            <a:spAutoFit/>
          </a:bodyPr>
          <a:lstStyle/>
          <a:p>
            <a:r>
              <a:rPr lang="ru-RU" b="0" i="0" dirty="0" smtClean="0">
                <a:effectLst/>
                <a:latin typeface="Helvetica Neue"/>
              </a:rPr>
              <a:t>Названия всех нот, кроме первой, заканчиваются на гласный звук, их удобно петь. Слог </a:t>
            </a:r>
            <a:r>
              <a:rPr lang="ru-RU" b="0" i="0" dirty="0" err="1" smtClean="0">
                <a:effectLst/>
                <a:latin typeface="Helvetica Neue"/>
              </a:rPr>
              <a:t>ut</a:t>
            </a:r>
            <a:r>
              <a:rPr lang="ru-RU" b="0" i="0" dirty="0" smtClean="0">
                <a:effectLst/>
                <a:latin typeface="Helvetica Neue"/>
              </a:rPr>
              <a:t> – закрытый и пропеть его подобно прочим невозможно. Поэтому название первой ноты октавы, </a:t>
            </a:r>
            <a:r>
              <a:rPr lang="ru-RU" b="0" i="0" dirty="0" err="1" smtClean="0">
                <a:effectLst/>
                <a:latin typeface="Helvetica Neue"/>
              </a:rPr>
              <a:t>ut</a:t>
            </a:r>
            <a:r>
              <a:rPr lang="ru-RU" b="0" i="0" dirty="0" smtClean="0">
                <a:effectLst/>
                <a:latin typeface="Helvetica Neue"/>
              </a:rPr>
              <a:t>, в шестнадцатом веке заменили на </a:t>
            </a:r>
            <a:r>
              <a:rPr lang="ru-RU" b="0" i="0" dirty="0" err="1" smtClean="0">
                <a:effectLst/>
                <a:latin typeface="Helvetica Neue"/>
              </a:rPr>
              <a:t>do</a:t>
            </a:r>
            <a:r>
              <a:rPr lang="ru-RU" b="0" i="0" dirty="0" smtClean="0">
                <a:effectLst/>
                <a:latin typeface="Helvetica Neue"/>
              </a:rPr>
              <a:t> (скорее всего, от латинского слова </a:t>
            </a:r>
            <a:r>
              <a:rPr lang="ru-RU" b="0" i="0" dirty="0" err="1" smtClean="0">
                <a:effectLst/>
                <a:latin typeface="Helvetica Neue"/>
              </a:rPr>
              <a:t>Dominus</a:t>
            </a:r>
            <a:r>
              <a:rPr lang="ru-RU" b="0" i="0" dirty="0" smtClean="0">
                <a:effectLst/>
                <a:latin typeface="Helvetica Neue"/>
              </a:rPr>
              <a:t> – Господь). Этот переход традиционно приписывается итальянскому теоретику музыки </a:t>
            </a:r>
            <a:r>
              <a:rPr lang="ru-RU" b="0" i="0" dirty="0" err="1" smtClean="0">
                <a:effectLst/>
                <a:latin typeface="Helvetica Neue"/>
              </a:rPr>
              <a:t>Дж.Б</a:t>
            </a:r>
            <a:r>
              <a:rPr lang="ru-RU" b="0" i="0" dirty="0" smtClean="0">
                <a:effectLst/>
                <a:latin typeface="Helvetica Neue"/>
              </a:rPr>
              <a:t>. </a:t>
            </a:r>
            <a:r>
              <a:rPr lang="ru-RU" b="0" i="0" dirty="0" err="1" smtClean="0">
                <a:effectLst/>
                <a:latin typeface="Helvetica Neue"/>
              </a:rPr>
              <a:t>Дони</a:t>
            </a:r>
            <a:r>
              <a:rPr lang="ru-RU" b="0" i="0" dirty="0" smtClean="0">
                <a:effectLst/>
                <a:latin typeface="Helvetica Neue"/>
              </a:rPr>
              <a:t> в его труде (на французском языке) «</a:t>
            </a:r>
            <a:r>
              <a:rPr lang="ru-RU" b="0" i="0" dirty="0" err="1" smtClean="0">
                <a:effectLst/>
                <a:latin typeface="Helvetica Neue"/>
              </a:rPr>
              <a:t>Nouvelle</a:t>
            </a:r>
            <a:r>
              <a:rPr lang="ru-RU" b="0" i="0" dirty="0" smtClean="0">
                <a:effectLst/>
                <a:latin typeface="Helvetica Neue"/>
              </a:rPr>
              <a:t> </a:t>
            </a:r>
            <a:r>
              <a:rPr lang="ru-RU" b="0" i="0" dirty="0" err="1" smtClean="0">
                <a:effectLst/>
                <a:latin typeface="Helvetica Neue"/>
              </a:rPr>
              <a:t>introduction</a:t>
            </a:r>
            <a:r>
              <a:rPr lang="ru-RU" b="0" i="0" dirty="0" smtClean="0">
                <a:effectLst/>
                <a:latin typeface="Helvetica Neue"/>
              </a:rPr>
              <a:t> </a:t>
            </a:r>
            <a:r>
              <a:rPr lang="ru-RU" b="0" i="0" dirty="0" err="1" smtClean="0">
                <a:effectLst/>
                <a:latin typeface="Helvetica Neue"/>
              </a:rPr>
              <a:t>de</a:t>
            </a:r>
            <a:r>
              <a:rPr lang="ru-RU" b="0" i="0" dirty="0" smtClean="0">
                <a:effectLst/>
                <a:latin typeface="Helvetica Neue"/>
              </a:rPr>
              <a:t> </a:t>
            </a:r>
            <a:r>
              <a:rPr lang="ru-RU" b="0" i="0" dirty="0" err="1" smtClean="0">
                <a:effectLst/>
                <a:latin typeface="Helvetica Neue"/>
              </a:rPr>
              <a:t>musique</a:t>
            </a:r>
            <a:r>
              <a:rPr lang="ru-RU" b="0" i="0" dirty="0" smtClean="0">
                <a:effectLst/>
                <a:latin typeface="Helvetica Neue"/>
              </a:rPr>
              <a:t>» (1640). Последняя нота октавы, </a:t>
            </a:r>
            <a:r>
              <a:rPr lang="ru-RU" b="0" i="0" dirty="0" err="1" smtClean="0">
                <a:effectLst/>
                <a:latin typeface="Helvetica Neue"/>
              </a:rPr>
              <a:t>si</a:t>
            </a:r>
            <a:r>
              <a:rPr lang="ru-RU" b="0" i="0" dirty="0" smtClean="0">
                <a:effectLst/>
                <a:latin typeface="Helvetica Neue"/>
              </a:rPr>
              <a:t> – сокращение двух слов последней строки гимна, </a:t>
            </a:r>
            <a:r>
              <a:rPr lang="ru-RU" b="0" i="0" dirty="0" err="1" smtClean="0">
                <a:effectLst/>
                <a:latin typeface="Helvetica Neue"/>
              </a:rPr>
              <a:t>Sancte</a:t>
            </a:r>
            <a:r>
              <a:rPr lang="ru-RU" b="0" i="0" dirty="0" smtClean="0">
                <a:effectLst/>
                <a:latin typeface="Helvetica Neue"/>
              </a:rPr>
              <a:t> </a:t>
            </a:r>
            <a:r>
              <a:rPr lang="ru-RU" b="0" i="0" dirty="0" err="1" smtClean="0">
                <a:effectLst/>
                <a:latin typeface="Helvetica Neue"/>
              </a:rPr>
              <a:t>Ioannes</a:t>
            </a:r>
            <a:r>
              <a:rPr lang="ru-RU" b="0" i="0" dirty="0" smtClean="0">
                <a:effectLst/>
                <a:latin typeface="Helvetica Neue"/>
              </a:rPr>
              <a:t>. В англоязычных странах название ноты «си» заменили на «</a:t>
            </a:r>
            <a:r>
              <a:rPr lang="ru-RU" b="0" i="0" dirty="0" err="1" smtClean="0">
                <a:effectLst/>
                <a:latin typeface="Helvetica Neue"/>
              </a:rPr>
              <a:t>ти</a:t>
            </a:r>
            <a:r>
              <a:rPr lang="ru-RU" b="0" i="0" dirty="0" smtClean="0">
                <a:effectLst/>
                <a:latin typeface="Helvetica Neue"/>
              </a:rPr>
              <a:t>», чтобы не путать с буквой С, также используемой в нотной записи.</a:t>
            </a:r>
          </a:p>
          <a:p>
            <a:r>
              <a:rPr lang="ru-RU" b="0" i="0" dirty="0" smtClean="0">
                <a:effectLst/>
                <a:latin typeface="Helvetica Neue"/>
              </a:rPr>
              <a:t>Изобретя ноты, Гвидо обучил певчих этой своеобразной азбуке, а также научил их петь по нотам. То есть тому, что в современных музыкальных школах называется сольфеджио. Теперь достаточно было записать нотами всю мессу, и певчие могли уже сами пропеть нужную мелодию. Отпала необходимость учить каждого каждой песне лично. Гвидо должен был только контролировать процесс. Время обучения певчих сократилось в пять раз. Вместо десяти лет – два года.</a:t>
            </a:r>
          </a:p>
          <a:p>
            <a:r>
              <a:rPr lang="ru-RU" b="0" i="0" dirty="0" smtClean="0">
                <a:effectLst/>
                <a:latin typeface="Helvetica Neue"/>
              </a:rPr>
              <a:t>Гвидо также неточно приписывается изобретение, названное в честь него — </a:t>
            </a:r>
            <a:r>
              <a:rPr lang="ru-RU" b="0" i="0" dirty="0" err="1" smtClean="0">
                <a:effectLst/>
                <a:latin typeface="Helvetica Neue"/>
              </a:rPr>
              <a:t>гвидонова</a:t>
            </a:r>
            <a:r>
              <a:rPr lang="ru-RU" b="0" i="0" dirty="0" smtClean="0">
                <a:effectLst/>
                <a:latin typeface="Helvetica Neue"/>
              </a:rPr>
              <a:t> рука – механический способ облегчить чтение нот, обозначив их названия на суставах и конечностях пальцев.</a:t>
            </a:r>
          </a:p>
          <a:p>
            <a:r>
              <a:rPr lang="ru-RU" b="0" i="0" dirty="0" smtClean="0">
                <a:solidFill>
                  <a:srgbClr val="000000"/>
                </a:solidFill>
                <a:effectLst/>
                <a:latin typeface="Helvetica Neue"/>
              </a:rPr>
              <a:t/>
            </a:r>
            <a:br>
              <a:rPr lang="ru-RU" b="0" i="0" dirty="0" smtClean="0">
                <a:solidFill>
                  <a:srgbClr val="000000"/>
                </a:solidFill>
                <a:effectLst/>
                <a:latin typeface="Helvetica Neue"/>
              </a:rPr>
            </a:br>
            <a:endParaRPr lang="ru-RU" dirty="0"/>
          </a:p>
        </p:txBody>
      </p:sp>
    </p:spTree>
    <p:extLst>
      <p:ext uri="{BB962C8B-B14F-4D97-AF65-F5344CB8AC3E}">
        <p14:creationId xmlns:p14="http://schemas.microsoft.com/office/powerpoint/2010/main" val="2641233350"/>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2" name="chimes.wav"/>
          </p:stSnd>
        </p:sndAc>
      </p:transition>
    </mc:Choice>
    <mc:Fallback>
      <p:transition spd="slow" advClick="0" advTm="5000">
        <p:fade/>
        <p:sndAc>
          <p:stSnd>
            <p:snd r:embed="rId2"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1918" y="219392"/>
            <a:ext cx="4674824" cy="5909310"/>
          </a:xfrm>
          <a:prstGeom prst="rect">
            <a:avLst/>
          </a:prstGeom>
        </p:spPr>
        <p:txBody>
          <a:bodyPr wrap="square">
            <a:spAutoFit/>
          </a:bodyPr>
          <a:lstStyle/>
          <a:p>
            <a:r>
              <a:rPr lang="ru-RU" b="0" i="0" dirty="0" smtClean="0">
                <a:effectLst/>
                <a:latin typeface="Helvetica Neue"/>
              </a:rPr>
              <a:t>Надо сказать, что монах Гвидо из </a:t>
            </a:r>
            <a:r>
              <a:rPr lang="ru-RU" b="0" i="0" dirty="0" err="1" smtClean="0">
                <a:effectLst/>
                <a:latin typeface="Helvetica Neue"/>
              </a:rPr>
              <a:t>Ареццо</a:t>
            </a:r>
            <a:r>
              <a:rPr lang="ru-RU" b="0" i="0" dirty="0" smtClean="0">
                <a:effectLst/>
                <a:latin typeface="Helvetica Neue"/>
              </a:rPr>
              <a:t> был не первым, кто придумал записывать музыку при помощи знаков. До него в Западной Европе уже существовала система </a:t>
            </a:r>
            <a:r>
              <a:rPr lang="ru-RU" b="0" i="0" dirty="0" err="1" smtClean="0">
                <a:effectLst/>
                <a:latin typeface="Helvetica Neue"/>
              </a:rPr>
              <a:t>невмов</a:t>
            </a:r>
            <a:r>
              <a:rPr lang="ru-RU" b="0" i="0" dirty="0" smtClean="0">
                <a:effectLst/>
                <a:latin typeface="Helvetica Neue"/>
              </a:rPr>
              <a:t> (от греческого слова «</a:t>
            </a:r>
            <a:r>
              <a:rPr lang="ru-RU" b="0" i="0" dirty="0" err="1" smtClean="0">
                <a:effectLst/>
                <a:latin typeface="Helvetica Neue"/>
              </a:rPr>
              <a:t>пневмо</a:t>
            </a:r>
            <a:r>
              <a:rPr lang="ru-RU" b="0" i="0" dirty="0" smtClean="0">
                <a:effectLst/>
                <a:latin typeface="Helvetica Neue"/>
              </a:rPr>
              <a:t>» – дыхание), значков, проставляемых над текстом псалмов, чтобы обозначить подъем или понижение тона песни. На Руси для той же цели употребляли собственную систему «крюков» или «знамен».</a:t>
            </a:r>
          </a:p>
          <a:p>
            <a:r>
              <a:rPr lang="ru-RU" b="0" i="0" dirty="0" smtClean="0">
                <a:effectLst/>
                <a:latin typeface="Helvetica Neue"/>
              </a:rPr>
              <a:t>Квадратные ноты Гвидо Аретинского, размещаемые на четырех линиях нотного стана, оказались самой простой и удобной системой записи музыки. Благодаря ей нотная грамота распространилась по всему миру. Музыка покинула пределы церкви и ушла сперва во дворцы владык и вельмож, а потом в театры, концертные залы и на городские площади, став всеобщим достоянием.</a:t>
            </a:r>
            <a:endParaRPr lang="ru-RU" b="0" i="0" dirty="0">
              <a:effectLst/>
              <a:latin typeface="Helvetica Neue"/>
            </a:endParaRPr>
          </a:p>
        </p:txBody>
      </p:sp>
      <p:pic>
        <p:nvPicPr>
          <p:cNvPr id="6146" name="Picture 2" descr="http://history-doc.ru/wp-content/uploads/2019/08/2-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770" y="1553378"/>
            <a:ext cx="5590270" cy="419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271547"/>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2" name="chimes.wav"/>
          </p:stSnd>
        </p:sndAc>
      </p:transition>
    </mc:Choice>
    <mc:Fallback>
      <p:transition spd="slow" advClick="0" advTm="5000">
        <p:fade/>
        <p:sndAc>
          <p:stSnd>
            <p:snd r:embed="rId2"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sun9-41.userapi.com/AUTCqm5nHgK2OytmJdfpg8-RDvMSeH3oEDO_1A/UK7dDDRm7nk.jpg"/>
          <p:cNvPicPr>
            <a:picLocks noChangeAspect="1" noChangeArrowheads="1"/>
          </p:cNvPicPr>
          <p:nvPr/>
        </p:nvPicPr>
        <p:blipFill rotWithShape="1">
          <a:blip r:embed="rId3">
            <a:extLst>
              <a:ext uri="{28A0092B-C50C-407E-A947-70E740481C1C}">
                <a14:useLocalDpi xmlns:a14="http://schemas.microsoft.com/office/drawing/2010/main" val="0"/>
              </a:ext>
            </a:extLst>
          </a:blip>
          <a:srcRect t="9622" r="-518" b="11705"/>
          <a:stretch/>
        </p:blipFill>
        <p:spPr bwMode="auto">
          <a:xfrm>
            <a:off x="860652" y="1057619"/>
            <a:ext cx="4328291" cy="451691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662433" y="1546160"/>
            <a:ext cx="4926349" cy="646331"/>
          </a:xfrm>
          <a:prstGeom prst="rect">
            <a:avLst/>
          </a:prstGeom>
          <a:noFill/>
        </p:spPr>
        <p:txBody>
          <a:bodyPr wrap="none" lIns="91440" tIns="45720" rIns="91440" bIns="45720">
            <a:spAutoFit/>
          </a:bodyPr>
          <a:lstStyle/>
          <a:p>
            <a:pPr algn="ctr"/>
            <a:r>
              <a:rPr lang="ru-RU"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Часы из старой музыкальной пластинки</a:t>
            </a:r>
          </a:p>
          <a:p>
            <a:pPr algn="ctr"/>
            <a:r>
              <a:rPr lang="ru-RU"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Работа </a:t>
            </a:r>
            <a:r>
              <a:rPr lang="ru-RU"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Тишковой</a:t>
            </a:r>
            <a:r>
              <a:rPr lang="ru-RU"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ru-RU"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Полины</a:t>
            </a:r>
            <a:endParaRPr lang="ru-RU"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020641888"/>
      </p:ext>
    </p:extLst>
  </p:cSld>
  <p:clrMapOvr>
    <a:masterClrMapping/>
  </p:clrMapOvr>
  <mc:AlternateContent xmlns:mc="http://schemas.openxmlformats.org/markup-compatibility/2006">
    <mc:Choice xmlns:p14="http://schemas.microsoft.com/office/powerpoint/2010/main" Requires="p14">
      <p:transition spd="slow" p14:dur="4000" advClick="0" advTm="5000">
        <p14:vortex dir="r"/>
        <p:sndAc>
          <p:stSnd>
            <p:snd r:embed="rId2" name="chimes.wav"/>
          </p:stSnd>
        </p:sndAc>
      </p:transition>
    </mc:Choice>
    <mc:Fallback>
      <p:transition spd="slow" advClick="0" advTm="5000">
        <p:fade/>
        <p:sndAc>
          <p:stSnd>
            <p:snd r:embed="rId2" name="chimes.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37</TotalTime>
  <Words>773</Words>
  <Application>Microsoft Office PowerPoint</Application>
  <PresentationFormat>Широкоэкранный</PresentationFormat>
  <Paragraphs>36</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Century Gothic</vt:lpstr>
      <vt:lpstr>Helvetica Neue</vt:lpstr>
      <vt:lpstr>Times New Roman</vt:lpstr>
      <vt:lpstr>Wingdings 3</vt: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Ярослав</dc:creator>
  <cp:lastModifiedBy>Ярослав</cp:lastModifiedBy>
  <cp:revision>5</cp:revision>
  <dcterms:created xsi:type="dcterms:W3CDTF">2020-09-01T13:40:46Z</dcterms:created>
  <dcterms:modified xsi:type="dcterms:W3CDTF">2020-09-01T14:19:36Z</dcterms:modified>
</cp:coreProperties>
</file>